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81" r:id="rId3"/>
    <p:sldId id="258" r:id="rId4"/>
    <p:sldId id="259" r:id="rId5"/>
    <p:sldId id="282" r:id="rId6"/>
    <p:sldId id="260" r:id="rId7"/>
    <p:sldId id="278" r:id="rId8"/>
    <p:sldId id="279" r:id="rId9"/>
    <p:sldId id="285" r:id="rId10"/>
    <p:sldId id="276" r:id="rId11"/>
    <p:sldId id="277" r:id="rId12"/>
    <p:sldId id="290" r:id="rId13"/>
    <p:sldId id="269" r:id="rId14"/>
    <p:sldId id="286" r:id="rId15"/>
    <p:sldId id="287" r:id="rId16"/>
    <p:sldId id="288" r:id="rId17"/>
    <p:sldId id="289" r:id="rId18"/>
    <p:sldId id="274" r:id="rId19"/>
    <p:sldId id="283" r:id="rId20"/>
    <p:sldId id="261" r:id="rId21"/>
    <p:sldId id="267" r:id="rId22"/>
    <p:sldId id="270" r:id="rId23"/>
    <p:sldId id="271" r:id="rId24"/>
    <p:sldId id="272" r:id="rId25"/>
    <p:sldId id="273" r:id="rId26"/>
    <p:sldId id="284" r:id="rId27"/>
    <p:sldId id="262" r:id="rId28"/>
    <p:sldId id="263" r:id="rId29"/>
    <p:sldId id="264" r:id="rId30"/>
    <p:sldId id="265" r:id="rId31"/>
    <p:sldId id="266" r:id="rId32"/>
    <p:sldId id="275" r:id="rId33"/>
    <p:sldId id="280" r:id="rId34"/>
    <p:sldId id="257" r:id="rId35"/>
    <p:sldId id="291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0662AB-FF01-46BD-95A2-0575E78FB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691371A-49F9-4D8E-99B2-43BABEDD4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5FEDA6-FDFE-4D48-BE1F-900564C8A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D3A4-C857-4D64-A2D1-06B4C45560AD}" type="datetimeFigureOut">
              <a:rPr lang="de-DE" smtClean="0"/>
              <a:t>30.09.2022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D07525-C703-45C1-8421-D178CFB1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C25698-D6B3-486F-821C-B6E910B3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3752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44ACE-74AB-4674-B741-5D2D4B40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7143C5-E1BA-474F-BFCF-28F369AB8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388384-712F-44AD-A162-0B14461D3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D3A4-C857-4D64-A2D1-06B4C45560AD}" type="datetimeFigureOut">
              <a:rPr lang="de-DE" smtClean="0"/>
              <a:t>30.09.2022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7F7347-EBB9-4B97-8791-3AE7EC84F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2A208E-22CE-4803-A12A-18E5F02D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286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0149031-DA69-4D88-B02B-D5020783D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CE796A-8460-4656-A53E-41665294F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3EBF2D-82EA-402D-91FD-0554C972E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D3A4-C857-4D64-A2D1-06B4C45560AD}" type="datetimeFigureOut">
              <a:rPr lang="de-DE" smtClean="0"/>
              <a:t>30.09.2022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0317DE-6CCD-44A7-91F3-74E165063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D6BC8A-1059-4E81-8D2B-669A6D142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435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401F14-A0AB-463F-AC63-1509F2CA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4A591E-C014-45CD-8E30-C73B94F48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6D605A-3559-4931-804F-593CD4925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D3A4-C857-4D64-A2D1-06B4C45560AD}" type="datetimeFigureOut">
              <a:rPr lang="de-DE" smtClean="0"/>
              <a:t>30.09.2022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D1C208-23D9-4CCD-8E73-1B6E86B8C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8D9225-0476-4DF8-9BCC-4D4AF8DB4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03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C039F1-15A2-4740-A25F-6B3B46644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1A5B4E-D446-49A7-88F6-55688351D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DB66C-B422-4706-9FDB-2994D8403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D3A4-C857-4D64-A2D1-06B4C45560AD}" type="datetimeFigureOut">
              <a:rPr lang="de-DE" smtClean="0"/>
              <a:t>30.09.2022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9EDE25-5615-404E-9381-52D349830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CC87E4-4DF5-4E00-AE4A-746B6883C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7027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ADB1BC-4AA8-47A7-991D-B5815756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645BAC-AD1D-44DC-A164-AD89EF9B9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0E5B7D-7329-47E7-B7F5-5E80CC971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24BFA0-69E6-4B4C-8AF7-BF02F0885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D3A4-C857-4D64-A2D1-06B4C45560AD}" type="datetimeFigureOut">
              <a:rPr lang="de-DE" smtClean="0"/>
              <a:t>30.09.2022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E93894-A346-497F-8356-0688D163D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868439-2FF2-44E9-9794-38AE41D2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8598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4363B-6F41-4540-AA99-177C08620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8CDC21-5DE6-40E8-AE45-A1C1A5BBF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8361B9-EA48-458B-A4CC-39A2A17FB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3109B2-E1E5-4CEC-BF43-1670850A4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62BEDC1-F8F3-4F5C-BA8D-5F32321175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D08C0BD-A153-4E02-8394-07BC0C389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D3A4-C857-4D64-A2D1-06B4C45560AD}" type="datetimeFigureOut">
              <a:rPr lang="de-DE" smtClean="0"/>
              <a:t>30.09.2022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4668463-5DAB-4E82-93C9-5BCB82CF8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B4CBADA-AD8C-495D-BB3D-3187FA7A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528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5E303-73FC-43D5-92D0-B6D5CB52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82F667-1CC6-4E9E-9D31-D1CB7BE0A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D3A4-C857-4D64-A2D1-06B4C45560AD}" type="datetimeFigureOut">
              <a:rPr lang="de-DE" smtClean="0"/>
              <a:t>30.09.2022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F915AB-EBA7-46CB-B396-387A19FEE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162845-17F2-4998-A2B3-017ABA44A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06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471997F-36EB-482E-B168-021269E9B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D3A4-C857-4D64-A2D1-06B4C45560AD}" type="datetimeFigureOut">
              <a:rPr lang="de-DE" smtClean="0"/>
              <a:t>30.09.2022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3C3574-7869-44A6-8778-3E470A267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9F0A68-171B-4960-9E6C-80C321161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899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02B07-D548-45F7-A170-4C573F56E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F7A0E9-B76B-4A0A-8133-C295666FD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5497022-A707-4A87-A9C0-5C7033A52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15B426-02F9-4003-8B88-054812265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D3A4-C857-4D64-A2D1-06B4C45560AD}" type="datetimeFigureOut">
              <a:rPr lang="de-DE" smtClean="0"/>
              <a:t>30.09.2022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262CCB-B628-4DD2-AA78-3F9957999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EEF4D8-5FB8-4B30-8AB2-569BBF54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3127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F42785-C88F-482E-B872-25CEFD56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D34E840-E375-479F-981C-532F22F9F8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DC9ACC-ED7A-4DC3-9D94-BB76BF6EB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8D48DA-5D34-45E5-B8D6-EDF03B68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D3A4-C857-4D64-A2D1-06B4C45560AD}" type="datetimeFigureOut">
              <a:rPr lang="de-DE" smtClean="0"/>
              <a:t>30.09.2022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4114F6-5B35-4F15-A096-452BBA3C8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03ED003-F69E-47BE-B535-21F76F010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686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059C0DB-DBCA-4134-8C59-E915A1D8F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FDFFA1-48FD-487C-8B1F-3C873A1EB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0E9A6-0B61-4CF3-88E4-755095D6D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CD3A4-C857-4D64-A2D1-06B4C45560AD}" type="datetimeFigureOut">
              <a:rPr lang="de-DE" smtClean="0"/>
              <a:t>30.09.2022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D7C3D7-F477-4987-BF4C-CA3FF2B98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D817C4-FB25-4844-BD22-CF2B9EAAB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4A433-3177-4591-A30B-0C094F10E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20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9C582-03B1-4ECD-B67D-69EAE1F19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9600" y="1122363"/>
            <a:ext cx="8420100" cy="2387600"/>
          </a:xfrm>
        </p:spPr>
        <p:txBody>
          <a:bodyPr>
            <a:normAutofit/>
          </a:bodyPr>
          <a:lstStyle/>
          <a:p>
            <a:r>
              <a:rPr lang="de-DE" sz="4000" dirty="0"/>
              <a:t>Data </a:t>
            </a:r>
            <a:r>
              <a:rPr lang="de-DE" sz="4000" dirty="0" err="1"/>
              <a:t>Analyses</a:t>
            </a:r>
            <a:r>
              <a:rPr lang="de-DE" sz="4000" dirty="0"/>
              <a:t>: </a:t>
            </a:r>
            <a:r>
              <a:rPr lang="de-DE" sz="4000" dirty="0" err="1"/>
              <a:t>Pursuit</a:t>
            </a:r>
            <a:r>
              <a:rPr lang="de-DE" sz="4000" dirty="0"/>
              <a:t>-Tracking Task &amp; </a:t>
            </a:r>
            <a:r>
              <a:rPr lang="de-DE" sz="4000" dirty="0" err="1"/>
              <a:t>Pursuit-Occlusion</a:t>
            </a:r>
            <a:r>
              <a:rPr lang="de-DE" sz="4000" dirty="0"/>
              <a:t> Task</a:t>
            </a:r>
            <a:br>
              <a:rPr lang="de-DE" sz="4000" dirty="0"/>
            </a:br>
            <a:r>
              <a:rPr lang="de-DE" sz="4000" dirty="0"/>
              <a:t> Emulation Pilot Study 2021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3AEAF94-A5E4-4819-AB3C-4CA1E5E811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Adriana Böttcher, 29.09.22</a:t>
            </a:r>
          </a:p>
        </p:txBody>
      </p:sp>
    </p:spTree>
    <p:extLst>
      <p:ext uri="{BB962C8B-B14F-4D97-AF65-F5344CB8AC3E}">
        <p14:creationId xmlns:p14="http://schemas.microsoft.com/office/powerpoint/2010/main" val="3106098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17E62-3AAA-4495-8310-2A6BB9F19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/>
              <a:t>Wavelet </a:t>
            </a:r>
            <a:r>
              <a:rPr lang="de-DE" sz="3500" dirty="0" err="1"/>
              <a:t>analysis</a:t>
            </a:r>
            <a:r>
              <a:rPr lang="de-DE" sz="3500" dirty="0"/>
              <a:t>- Task A, const-rand1, after 500 </a:t>
            </a:r>
            <a:r>
              <a:rPr lang="de-DE" sz="3500" dirty="0" err="1"/>
              <a:t>ms</a:t>
            </a:r>
            <a:endParaRPr lang="de-DE" sz="3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36409D2-7B59-4A79-BF89-9854492F3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47" y="1446528"/>
            <a:ext cx="8162905" cy="504634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3253A72-2758-48A1-BF42-A0E7BFA8B755}"/>
              </a:ext>
            </a:extLst>
          </p:cNvPr>
          <p:cNvSpPr/>
          <p:nvPr/>
        </p:nvSpPr>
        <p:spPr>
          <a:xfrm>
            <a:off x="4919529" y="2479811"/>
            <a:ext cx="2103571" cy="132556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371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8197E79-B1C3-471E-B005-2296B471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91" y="1690688"/>
            <a:ext cx="4721965" cy="371500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AE4DA5B9-F407-4F7E-96C4-FB4EC63C6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/>
              <a:t>Wavelet </a:t>
            </a:r>
            <a:r>
              <a:rPr lang="de-DE" sz="3500" dirty="0" err="1"/>
              <a:t>analysis</a:t>
            </a:r>
            <a:r>
              <a:rPr lang="de-DE" sz="3500" dirty="0"/>
              <a:t>- Task A, const-rand1, after 500 </a:t>
            </a:r>
            <a:r>
              <a:rPr lang="de-DE" sz="3500" dirty="0" err="1"/>
              <a:t>ms</a:t>
            </a:r>
            <a:endParaRPr lang="de-DE" sz="35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83C781-7812-4980-BA02-0B93121F7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852" y="2316381"/>
            <a:ext cx="3588256" cy="278768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A204BAE-1576-40A1-8144-7E9C8A4041F6}"/>
              </a:ext>
            </a:extLst>
          </p:cNvPr>
          <p:cNvSpPr txBox="1"/>
          <p:nvPr/>
        </p:nvSpPr>
        <p:spPr>
          <a:xfrm>
            <a:off x="7231407" y="1818868"/>
            <a:ext cx="192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theta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47B2FA-22ED-466D-965F-944A5147BC0E}"/>
              </a:ext>
            </a:extLst>
          </p:cNvPr>
          <p:cNvSpPr/>
          <p:nvPr/>
        </p:nvSpPr>
        <p:spPr>
          <a:xfrm>
            <a:off x="1177591" y="1653599"/>
            <a:ext cx="4721965" cy="375209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530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FD0B6-8A7A-4D07-986B-CD702201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Wavelet </a:t>
            </a:r>
            <a:r>
              <a:rPr lang="de-DE" sz="4000" dirty="0" err="1"/>
              <a:t>analysis</a:t>
            </a:r>
            <a:r>
              <a:rPr lang="de-DE" sz="4000" dirty="0"/>
              <a:t>- Task B, </a:t>
            </a:r>
            <a:r>
              <a:rPr lang="de-DE" sz="4000" dirty="0" err="1"/>
              <a:t>occluded-nonoccluded</a:t>
            </a:r>
            <a:endParaRPr lang="de-DE" sz="4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A8E55D5-CD2D-4A07-AC6D-59F8C4A1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6" y="1500525"/>
            <a:ext cx="8008234" cy="479280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79C53B2-603D-4474-A21F-A11233B85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394" y="1518977"/>
            <a:ext cx="2856585" cy="232912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463FFF8-060F-4BE4-AC1F-B126C99B57DB}"/>
              </a:ext>
            </a:extLst>
          </p:cNvPr>
          <p:cNvSpPr/>
          <p:nvPr/>
        </p:nvSpPr>
        <p:spPr>
          <a:xfrm>
            <a:off x="3200400" y="1958453"/>
            <a:ext cx="2070100" cy="132556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590E978-BF36-406A-947F-E064FD86023A}"/>
              </a:ext>
            </a:extLst>
          </p:cNvPr>
          <p:cNvSpPr/>
          <p:nvPr/>
        </p:nvSpPr>
        <p:spPr>
          <a:xfrm>
            <a:off x="8806394" y="1513954"/>
            <a:ext cx="2856585" cy="23291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0E2ED1-C93F-4CE4-AD43-9976780AE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6153" y="4372456"/>
            <a:ext cx="2467426" cy="188277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58FBD42-0952-4F56-9762-8F287812982A}"/>
              </a:ext>
            </a:extLst>
          </p:cNvPr>
          <p:cNvSpPr txBox="1"/>
          <p:nvPr/>
        </p:nvSpPr>
        <p:spPr>
          <a:xfrm>
            <a:off x="8916153" y="4074728"/>
            <a:ext cx="184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theta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6746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14BD7-D54C-4044-9858-8DBD5C49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CBPT- </a:t>
            </a:r>
            <a:r>
              <a:rPr lang="de-DE" dirty="0" err="1"/>
              <a:t>const</a:t>
            </a:r>
            <a:r>
              <a:rPr lang="de-DE" dirty="0"/>
              <a:t> vs. rand1 </a:t>
            </a:r>
            <a:r>
              <a:rPr lang="de-DE" dirty="0" err="1"/>
              <a:t>trajectory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F5B33D0-CB28-42D4-8BF7-87CFF7D3D6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6603534"/>
              </p:ext>
            </p:extLst>
          </p:nvPr>
        </p:nvGraphicFramePr>
        <p:xfrm>
          <a:off x="838200" y="1970088"/>
          <a:ext cx="10515600" cy="2367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16807736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171254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1515685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Until_500 (</a:t>
                      </a:r>
                      <a:r>
                        <a:rPr lang="de-DE" dirty="0" err="1"/>
                        <a:t>first</a:t>
                      </a:r>
                      <a:r>
                        <a:rPr lang="de-DE" dirty="0"/>
                        <a:t> 500 </a:t>
                      </a:r>
                      <a:r>
                        <a:rPr lang="de-DE" dirty="0" err="1"/>
                        <a:t>ms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const</a:t>
                      </a:r>
                      <a:r>
                        <a:rPr lang="de-DE" dirty="0"/>
                        <a:t> and rand1)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After_500 (500-3000 </a:t>
                      </a:r>
                      <a:r>
                        <a:rPr lang="de-DE" dirty="0" err="1"/>
                        <a:t>ms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rand1 vs. 0-2500 </a:t>
                      </a:r>
                      <a:r>
                        <a:rPr lang="de-DE" dirty="0" err="1"/>
                        <a:t>ms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const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766673"/>
                  </a:ext>
                </a:extLst>
              </a:tr>
              <a:tr h="543719">
                <a:tc>
                  <a:txBody>
                    <a:bodyPr/>
                    <a:lstStyle/>
                    <a:p>
                      <a:r>
                        <a:rPr lang="de-DE" dirty="0"/>
                        <a:t>Alpha band (8-12 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 </a:t>
                      </a:r>
                      <a:r>
                        <a:rPr lang="de-DE" b="1" dirty="0" err="1"/>
                        <a:t>sig</a:t>
                      </a:r>
                      <a:r>
                        <a:rPr lang="de-DE" b="1" dirty="0"/>
                        <a:t>. neg. </a:t>
                      </a:r>
                      <a:r>
                        <a:rPr lang="de-DE" b="1" dirty="0" err="1"/>
                        <a:t>cluster</a:t>
                      </a:r>
                      <a:r>
                        <a:rPr lang="de-DE" b="1" dirty="0"/>
                        <a:t> (0-500 </a:t>
                      </a:r>
                      <a:r>
                        <a:rPr lang="de-DE" b="1" dirty="0" err="1"/>
                        <a:t>ms</a:t>
                      </a:r>
                      <a:r>
                        <a:rPr lang="de-DE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sig</a:t>
                      </a:r>
                      <a:r>
                        <a:rPr lang="de-DE" dirty="0"/>
                        <a:t>. </a:t>
                      </a:r>
                      <a:r>
                        <a:rPr lang="de-DE" dirty="0" err="1"/>
                        <a:t>cluster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878532"/>
                  </a:ext>
                </a:extLst>
              </a:tr>
              <a:tr h="543719">
                <a:tc>
                  <a:txBody>
                    <a:bodyPr/>
                    <a:lstStyle/>
                    <a:p>
                      <a:r>
                        <a:rPr lang="de-DE" dirty="0"/>
                        <a:t>Beta band (13-30 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9 </a:t>
                      </a:r>
                      <a:r>
                        <a:rPr lang="de-DE" b="1" dirty="0" err="1"/>
                        <a:t>sig</a:t>
                      </a:r>
                      <a:r>
                        <a:rPr lang="de-DE" b="1" dirty="0"/>
                        <a:t>. neg. </a:t>
                      </a:r>
                      <a:r>
                        <a:rPr lang="de-DE" b="1" dirty="0" err="1"/>
                        <a:t>clusters</a:t>
                      </a:r>
                      <a:r>
                        <a:rPr lang="de-DE" b="1" dirty="0"/>
                        <a:t> (0-436 </a:t>
                      </a:r>
                      <a:r>
                        <a:rPr lang="de-DE" b="1" dirty="0" err="1"/>
                        <a:t>ms</a:t>
                      </a:r>
                      <a:r>
                        <a:rPr lang="de-DE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sig</a:t>
                      </a:r>
                      <a:r>
                        <a:rPr lang="de-DE" dirty="0"/>
                        <a:t>. </a:t>
                      </a:r>
                      <a:r>
                        <a:rPr lang="de-DE" dirty="0" err="1"/>
                        <a:t>cluster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388319"/>
                  </a:ext>
                </a:extLst>
              </a:tr>
              <a:tr h="543719">
                <a:tc>
                  <a:txBody>
                    <a:bodyPr/>
                    <a:lstStyle/>
                    <a:p>
                      <a:r>
                        <a:rPr lang="de-DE" dirty="0"/>
                        <a:t>Theta band (4-8 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3 </a:t>
                      </a:r>
                      <a:r>
                        <a:rPr lang="de-DE" b="1" dirty="0" err="1"/>
                        <a:t>sig</a:t>
                      </a:r>
                      <a:r>
                        <a:rPr lang="de-DE" b="1" dirty="0"/>
                        <a:t>. neg. </a:t>
                      </a:r>
                      <a:r>
                        <a:rPr lang="de-DE" b="1" dirty="0" err="1"/>
                        <a:t>clusters</a:t>
                      </a:r>
                      <a:r>
                        <a:rPr lang="de-DE" b="1" dirty="0"/>
                        <a:t> (68-500 </a:t>
                      </a:r>
                      <a:r>
                        <a:rPr lang="de-DE" b="1" dirty="0" err="1"/>
                        <a:t>ms</a:t>
                      </a:r>
                      <a:r>
                        <a:rPr lang="de-DE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2 </a:t>
                      </a:r>
                      <a:r>
                        <a:rPr lang="de-DE" b="1" dirty="0" err="1"/>
                        <a:t>sig</a:t>
                      </a:r>
                      <a:r>
                        <a:rPr lang="de-DE" b="1" dirty="0"/>
                        <a:t>. pos. </a:t>
                      </a:r>
                      <a:r>
                        <a:rPr lang="de-DE" b="1" dirty="0" err="1"/>
                        <a:t>clusters</a:t>
                      </a:r>
                      <a:r>
                        <a:rPr lang="de-DE" b="1" dirty="0"/>
                        <a:t> (928-1944 </a:t>
                      </a:r>
                      <a:r>
                        <a:rPr lang="de-DE" b="1" dirty="0" err="1"/>
                        <a:t>ms</a:t>
                      </a:r>
                      <a:r>
                        <a:rPr lang="de-DE" b="1" dirty="0"/>
                        <a:t> (in time </a:t>
                      </a:r>
                      <a:r>
                        <a:rPr lang="de-DE" b="1" dirty="0" err="1"/>
                        <a:t>range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of</a:t>
                      </a:r>
                      <a:r>
                        <a:rPr lang="de-DE" b="1" dirty="0"/>
                        <a:t> rand1))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615295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9E2CA56F-97D9-4FE3-B963-306FEEF10253}"/>
              </a:ext>
            </a:extLst>
          </p:cNvPr>
          <p:cNvSpPr txBox="1"/>
          <p:nvPr/>
        </p:nvSpPr>
        <p:spPr>
          <a:xfrm>
            <a:off x="4533900" y="4655186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Const</a:t>
            </a:r>
            <a:r>
              <a:rPr lang="de-DE" dirty="0"/>
              <a:t> vs. rand1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neg</a:t>
            </a:r>
            <a:r>
              <a:rPr lang="de-DE" dirty="0">
                <a:sym typeface="Wingdings" panose="05000000000000000000" pitchFamily="2" charset="2"/>
              </a:rPr>
              <a:t>: rand1 &gt; </a:t>
            </a:r>
            <a:r>
              <a:rPr lang="de-DE" dirty="0" err="1">
                <a:sym typeface="Wingdings" panose="05000000000000000000" pitchFamily="2" charset="2"/>
              </a:rPr>
              <a:t>const</a:t>
            </a:r>
            <a:r>
              <a:rPr lang="de-DE" dirty="0">
                <a:sym typeface="Wingdings" panose="05000000000000000000" pitchFamily="2" charset="2"/>
              </a:rPr>
              <a:t>;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pos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const</a:t>
            </a:r>
            <a:r>
              <a:rPr lang="de-DE" dirty="0">
                <a:sym typeface="Wingdings" panose="05000000000000000000" pitchFamily="2" charset="2"/>
              </a:rPr>
              <a:t> &gt; rand1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724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DD3F91-49C6-4BB6-8219-0018C4D2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Const</a:t>
            </a:r>
            <a:r>
              <a:rPr lang="de-DE" dirty="0"/>
              <a:t> vs. rand1, </a:t>
            </a:r>
            <a:r>
              <a:rPr lang="de-DE" dirty="0" err="1"/>
              <a:t>theta</a:t>
            </a:r>
            <a:r>
              <a:rPr lang="de-DE" dirty="0"/>
              <a:t>, until_500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0329E5-3854-4B0E-AF04-56C9BE438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690688"/>
            <a:ext cx="9626600" cy="452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0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325BC-9408-43F1-B2D1-BBDF808A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Const</a:t>
            </a:r>
            <a:r>
              <a:rPr lang="de-DE" dirty="0"/>
              <a:t> vs. rand1, </a:t>
            </a:r>
            <a:r>
              <a:rPr lang="de-DE" dirty="0" err="1"/>
              <a:t>alpha</a:t>
            </a:r>
            <a:r>
              <a:rPr lang="de-DE" dirty="0"/>
              <a:t>, until_500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274318-A467-40CF-9FCA-3B5679C30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690688"/>
            <a:ext cx="9563100" cy="46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8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F735A-4526-4311-9352-A5AB7E30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Const</a:t>
            </a:r>
            <a:r>
              <a:rPr lang="de-DE" dirty="0"/>
              <a:t> vs. rand1, </a:t>
            </a:r>
            <a:r>
              <a:rPr lang="de-DE" dirty="0" err="1"/>
              <a:t>beta</a:t>
            </a:r>
            <a:r>
              <a:rPr lang="de-DE" dirty="0"/>
              <a:t>, until_500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83FB0B-C448-40E3-8111-EB73235FC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1690688"/>
            <a:ext cx="9690100" cy="450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5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AE08BD-7F77-47A1-A30A-CFC3D398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Const</a:t>
            </a:r>
            <a:r>
              <a:rPr lang="de-DE" dirty="0"/>
              <a:t> vs. rand1, </a:t>
            </a:r>
            <a:r>
              <a:rPr lang="de-DE" dirty="0" err="1"/>
              <a:t>theta</a:t>
            </a:r>
            <a:r>
              <a:rPr lang="de-DE" dirty="0"/>
              <a:t>, after_500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511B23-1AD7-4E58-9623-ACF7A982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000" y="1512180"/>
            <a:ext cx="8331999" cy="521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41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14BD7-D54C-4044-9858-8DBD5C49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CBPT- </a:t>
            </a:r>
            <a:r>
              <a:rPr lang="de-DE" dirty="0" err="1"/>
              <a:t>occluded</a:t>
            </a:r>
            <a:r>
              <a:rPr lang="de-DE" dirty="0"/>
              <a:t> vs. visible </a:t>
            </a:r>
            <a:r>
              <a:rPr lang="de-DE" dirty="0" err="1"/>
              <a:t>trajectory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F5B33D0-CB28-42D4-8BF7-87CFF7D3D6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8576551"/>
              </p:ext>
            </p:extLst>
          </p:nvPr>
        </p:nvGraphicFramePr>
        <p:xfrm>
          <a:off x="838200" y="1970088"/>
          <a:ext cx="10134600" cy="2174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4168077363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217125475"/>
                    </a:ext>
                  </a:extLst>
                </a:gridCol>
              </a:tblGrid>
              <a:tr h="54371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Occlusion</a:t>
                      </a:r>
                      <a:r>
                        <a:rPr lang="de-DE" dirty="0"/>
                        <a:t> vs. non-</a:t>
                      </a:r>
                      <a:r>
                        <a:rPr lang="de-DE" dirty="0" err="1"/>
                        <a:t>occlusion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avg</a:t>
                      </a:r>
                      <a:r>
                        <a:rPr lang="de-DE" dirty="0"/>
                        <a:t>. </a:t>
                      </a:r>
                      <a:r>
                        <a:rPr lang="de-DE" dirty="0" err="1"/>
                        <a:t>over</a:t>
                      </a:r>
                      <a:r>
                        <a:rPr lang="de-DE" dirty="0"/>
                        <a:t> time and </a:t>
                      </a:r>
                      <a:r>
                        <a:rPr lang="de-DE" dirty="0" err="1"/>
                        <a:t>freq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766673"/>
                  </a:ext>
                </a:extLst>
              </a:tr>
              <a:tr h="543719">
                <a:tc>
                  <a:txBody>
                    <a:bodyPr/>
                    <a:lstStyle/>
                    <a:p>
                      <a:r>
                        <a:rPr lang="de-DE" dirty="0"/>
                        <a:t>Alpha band (8-12 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err="1"/>
                        <a:t>No</a:t>
                      </a:r>
                      <a:r>
                        <a:rPr lang="de-DE" b="0" dirty="0"/>
                        <a:t> </a:t>
                      </a:r>
                      <a:r>
                        <a:rPr lang="de-DE" b="0" dirty="0" err="1"/>
                        <a:t>sig</a:t>
                      </a:r>
                      <a:r>
                        <a:rPr lang="de-DE" b="0" dirty="0"/>
                        <a:t>. </a:t>
                      </a:r>
                      <a:r>
                        <a:rPr lang="de-DE" b="0" dirty="0" err="1"/>
                        <a:t>cluster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878532"/>
                  </a:ext>
                </a:extLst>
              </a:tr>
              <a:tr h="543719">
                <a:tc>
                  <a:txBody>
                    <a:bodyPr/>
                    <a:lstStyle/>
                    <a:p>
                      <a:r>
                        <a:rPr lang="de-DE" dirty="0"/>
                        <a:t>Beta band (13-30 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err="1"/>
                        <a:t>No</a:t>
                      </a:r>
                      <a:r>
                        <a:rPr lang="de-DE" b="0" dirty="0"/>
                        <a:t> </a:t>
                      </a:r>
                      <a:r>
                        <a:rPr lang="de-DE" b="0" dirty="0" err="1"/>
                        <a:t>sig</a:t>
                      </a:r>
                      <a:r>
                        <a:rPr lang="de-DE" b="0" dirty="0"/>
                        <a:t>. </a:t>
                      </a:r>
                      <a:r>
                        <a:rPr lang="de-DE" b="0" dirty="0" err="1"/>
                        <a:t>cluster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388319"/>
                  </a:ext>
                </a:extLst>
              </a:tr>
              <a:tr h="543719">
                <a:tc>
                  <a:txBody>
                    <a:bodyPr/>
                    <a:lstStyle/>
                    <a:p>
                      <a:r>
                        <a:rPr lang="de-DE" dirty="0"/>
                        <a:t>Theta band (4-8 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 </a:t>
                      </a:r>
                      <a:r>
                        <a:rPr lang="de-DE" b="1" dirty="0" err="1"/>
                        <a:t>sig</a:t>
                      </a:r>
                      <a:r>
                        <a:rPr lang="de-DE" b="1" dirty="0"/>
                        <a:t>. neg. </a:t>
                      </a:r>
                      <a:r>
                        <a:rPr lang="de-DE" b="1" dirty="0" err="1"/>
                        <a:t>cluster</a:t>
                      </a:r>
                      <a:endParaRPr lang="de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615295"/>
                  </a:ext>
                </a:extLst>
              </a:tr>
            </a:tbl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C1CAA229-834A-49DB-B596-446326D2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034" y="4144964"/>
            <a:ext cx="3085766" cy="258310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F1AABD6-5D69-4F23-A09B-4C27883FBECD}"/>
              </a:ext>
            </a:extLst>
          </p:cNvPr>
          <p:cNvSpPr txBox="1"/>
          <p:nvPr/>
        </p:nvSpPr>
        <p:spPr>
          <a:xfrm>
            <a:off x="5549900" y="5952909"/>
            <a:ext cx="351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electrodes</a:t>
            </a:r>
            <a:r>
              <a:rPr lang="de-DE" dirty="0"/>
              <a:t> (</a:t>
            </a:r>
            <a:r>
              <a:rPr lang="de-DE" dirty="0" err="1"/>
              <a:t>theta</a:t>
            </a:r>
            <a:r>
              <a:rPr lang="de-DE" dirty="0"/>
              <a:t>)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Averaged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over</a:t>
            </a:r>
            <a:r>
              <a:rPr lang="de-DE" dirty="0">
                <a:sym typeface="Wingdings" panose="05000000000000000000" pitchFamily="2" charset="2"/>
              </a:rPr>
              <a:t> time </a:t>
            </a:r>
            <a:r>
              <a:rPr lang="de-DE" dirty="0" err="1">
                <a:sym typeface="Wingdings" panose="05000000000000000000" pitchFamily="2" charset="2"/>
              </a:rPr>
              <a:t>interval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390A5DE-DB0B-4E88-AB6F-216F600C76F2}"/>
              </a:ext>
            </a:extLst>
          </p:cNvPr>
          <p:cNvSpPr txBox="1"/>
          <p:nvPr/>
        </p:nvSpPr>
        <p:spPr>
          <a:xfrm>
            <a:off x="838200" y="4513187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Occl</a:t>
            </a:r>
            <a:r>
              <a:rPr lang="de-DE" dirty="0"/>
              <a:t>. vs. visible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neg</a:t>
            </a:r>
            <a:r>
              <a:rPr lang="de-DE" dirty="0">
                <a:sym typeface="Wingdings" panose="05000000000000000000" pitchFamily="2" charset="2"/>
              </a:rPr>
              <a:t>: visible &gt; </a:t>
            </a:r>
            <a:r>
              <a:rPr lang="de-DE" dirty="0" err="1">
                <a:sym typeface="Wingdings" panose="05000000000000000000" pitchFamily="2" charset="2"/>
              </a:rPr>
              <a:t>occluded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4266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584589E-6DAA-42B8-814F-94F3696A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DICS </a:t>
            </a:r>
            <a:r>
              <a:rPr lang="de-DE" dirty="0" err="1"/>
              <a:t>beamforming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5A19AC-D1A0-475E-BB4A-B0F0594F3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50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C23CFE-0031-43BB-98C5-FCE85340C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Sample &amp;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1AA9FF0-2C54-43F6-B47B-189120A86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3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A7229-7EBB-4CA4-B40C-7AAB9113C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DICS </a:t>
            </a:r>
            <a:r>
              <a:rPr lang="de-DE" dirty="0" err="1"/>
              <a:t>Beamforming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40D8C-D978-47F5-B6E6-8B32AF450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trials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windows</a:t>
            </a:r>
            <a:endParaRPr lang="de-DE" dirty="0"/>
          </a:p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cross-spectral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band and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condition</a:t>
            </a:r>
            <a:endParaRPr lang="de-DE" dirty="0"/>
          </a:p>
          <a:p>
            <a:r>
              <a:rPr lang="de-DE" dirty="0"/>
              <a:t>Cross-</a:t>
            </a:r>
            <a:r>
              <a:rPr lang="de-DE" dirty="0" err="1"/>
              <a:t>spectral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appended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)</a:t>
            </a:r>
          </a:p>
          <a:p>
            <a:r>
              <a:rPr lang="de-DE" dirty="0"/>
              <a:t>Common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DICS </a:t>
            </a:r>
            <a:r>
              <a:rPr lang="de-DE" dirty="0" err="1"/>
              <a:t>beamformer</a:t>
            </a:r>
            <a:r>
              <a:rPr lang="de-DE" dirty="0"/>
              <a:t> (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sources</a:t>
            </a:r>
            <a:r>
              <a:rPr lang="de-DE" dirty="0"/>
              <a:t>, </a:t>
            </a:r>
            <a:r>
              <a:rPr lang="de-DE" dirty="0" err="1"/>
              <a:t>Gross</a:t>
            </a:r>
            <a:r>
              <a:rPr lang="de-DE" dirty="0"/>
              <a:t> et al. 2001)</a:t>
            </a:r>
          </a:p>
          <a:p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conditions</a:t>
            </a:r>
            <a:endParaRPr lang="de-DE" dirty="0"/>
          </a:p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: (cond1 - cond2)/(cond1+cond2)</a:t>
            </a:r>
          </a:p>
          <a:p>
            <a:r>
              <a:rPr lang="de-DE" dirty="0"/>
              <a:t>Grand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subjects</a:t>
            </a:r>
            <a:endParaRPr lang="de-DE" dirty="0"/>
          </a:p>
          <a:p>
            <a:r>
              <a:rPr lang="de-DE" dirty="0" err="1"/>
              <a:t>Interpolate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MRI and </a:t>
            </a:r>
            <a:r>
              <a:rPr lang="de-DE" dirty="0" err="1"/>
              <a:t>plot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9608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9820B-1836-4FB9-8EA4-4FEA9239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DICS- </a:t>
            </a:r>
            <a:r>
              <a:rPr lang="de-DE" dirty="0" err="1"/>
              <a:t>alpha</a:t>
            </a:r>
            <a:r>
              <a:rPr lang="de-DE" dirty="0"/>
              <a:t>, </a:t>
            </a:r>
            <a:r>
              <a:rPr lang="de-DE" dirty="0" err="1"/>
              <a:t>const</a:t>
            </a:r>
            <a:r>
              <a:rPr lang="de-DE" dirty="0"/>
              <a:t>/rand1, until_500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48AF4F-F9CC-47A8-9D25-32B2C69F4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23" y="1682585"/>
            <a:ext cx="6413354" cy="481029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441B08D-83A6-4E95-B270-DEA20CD36E41}"/>
              </a:ext>
            </a:extLst>
          </p:cNvPr>
          <p:cNvSpPr txBox="1"/>
          <p:nvPr/>
        </p:nvSpPr>
        <p:spPr>
          <a:xfrm>
            <a:off x="9271000" y="2921000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Negative:</a:t>
            </a:r>
          </a:p>
          <a:p>
            <a:r>
              <a:rPr lang="de-DE" dirty="0"/>
              <a:t>Rand1 &gt; </a:t>
            </a:r>
            <a:r>
              <a:rPr lang="de-DE" dirty="0" err="1"/>
              <a:t>const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5854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9820B-1836-4FB9-8EA4-4FEA9239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DICS- </a:t>
            </a:r>
            <a:r>
              <a:rPr lang="de-DE" dirty="0" err="1"/>
              <a:t>beta</a:t>
            </a:r>
            <a:r>
              <a:rPr lang="de-DE" dirty="0"/>
              <a:t>, </a:t>
            </a:r>
            <a:r>
              <a:rPr lang="de-DE" dirty="0" err="1"/>
              <a:t>const</a:t>
            </a:r>
            <a:r>
              <a:rPr lang="de-DE" dirty="0"/>
              <a:t>/rand1, until_500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B5CE79-1126-42A8-89A8-F7AD0713D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46" y="1690688"/>
            <a:ext cx="6442771" cy="483235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E421457-88E8-4DC8-AE4B-D079B6CD5132}"/>
              </a:ext>
            </a:extLst>
          </p:cNvPr>
          <p:cNvSpPr txBox="1"/>
          <p:nvPr/>
        </p:nvSpPr>
        <p:spPr>
          <a:xfrm>
            <a:off x="9271000" y="2921000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Negative:</a:t>
            </a:r>
          </a:p>
          <a:p>
            <a:r>
              <a:rPr lang="de-DE" dirty="0"/>
              <a:t>Rand1 &gt; </a:t>
            </a:r>
            <a:r>
              <a:rPr lang="de-DE" dirty="0" err="1"/>
              <a:t>const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6882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9820B-1836-4FB9-8EA4-4FEA9239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DICS- </a:t>
            </a:r>
            <a:r>
              <a:rPr lang="de-DE" dirty="0" err="1"/>
              <a:t>theta</a:t>
            </a:r>
            <a:r>
              <a:rPr lang="de-DE" dirty="0"/>
              <a:t>, </a:t>
            </a:r>
            <a:r>
              <a:rPr lang="de-DE" dirty="0" err="1"/>
              <a:t>const</a:t>
            </a:r>
            <a:r>
              <a:rPr lang="de-DE" dirty="0"/>
              <a:t>/rand1, until_500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628FF7-4893-4F2B-9F8B-A50AB9D1D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46" y="1492245"/>
            <a:ext cx="6362553" cy="477218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E93BA7-0C47-4C91-B956-CDFF1FDAD09C}"/>
              </a:ext>
            </a:extLst>
          </p:cNvPr>
          <p:cNvSpPr txBox="1"/>
          <p:nvPr/>
        </p:nvSpPr>
        <p:spPr>
          <a:xfrm>
            <a:off x="9271000" y="2921000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Negative:</a:t>
            </a:r>
          </a:p>
          <a:p>
            <a:r>
              <a:rPr lang="de-DE" dirty="0"/>
              <a:t>Rand1 &gt; </a:t>
            </a:r>
            <a:r>
              <a:rPr lang="de-DE" dirty="0" err="1"/>
              <a:t>const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313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9820B-1836-4FB9-8EA4-4FEA9239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DICS- </a:t>
            </a:r>
            <a:r>
              <a:rPr lang="de-DE" dirty="0" err="1"/>
              <a:t>theta</a:t>
            </a:r>
            <a:r>
              <a:rPr lang="de-DE" dirty="0"/>
              <a:t>, </a:t>
            </a:r>
            <a:r>
              <a:rPr lang="de-DE" dirty="0" err="1"/>
              <a:t>const</a:t>
            </a:r>
            <a:r>
              <a:rPr lang="de-DE" dirty="0"/>
              <a:t>/rand1, after_500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DFE569-C1EB-49FB-9C88-6A116FE50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646" y="1428746"/>
            <a:ext cx="6629253" cy="497222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80D3DF8-468C-46D3-A16C-8E6C7A1EA303}"/>
              </a:ext>
            </a:extLst>
          </p:cNvPr>
          <p:cNvSpPr txBox="1"/>
          <p:nvPr/>
        </p:nvSpPr>
        <p:spPr>
          <a:xfrm>
            <a:off x="9271000" y="2921000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Positive:</a:t>
            </a:r>
          </a:p>
          <a:p>
            <a:r>
              <a:rPr lang="de-DE" dirty="0" err="1"/>
              <a:t>Const</a:t>
            </a:r>
            <a:r>
              <a:rPr lang="de-DE" dirty="0"/>
              <a:t> &gt; rand1</a:t>
            </a:r>
          </a:p>
        </p:txBody>
      </p:sp>
    </p:spTree>
    <p:extLst>
      <p:ext uri="{BB962C8B-B14F-4D97-AF65-F5344CB8AC3E}">
        <p14:creationId xmlns:p14="http://schemas.microsoft.com/office/powerpoint/2010/main" val="3323326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9820B-1836-4FB9-8EA4-4FEA9239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DICS- </a:t>
            </a:r>
            <a:r>
              <a:rPr lang="de-DE" dirty="0" err="1"/>
              <a:t>theta</a:t>
            </a:r>
            <a:r>
              <a:rPr lang="de-DE" dirty="0"/>
              <a:t>, </a:t>
            </a:r>
            <a:r>
              <a:rPr lang="de-DE" dirty="0" err="1"/>
              <a:t>occluded</a:t>
            </a:r>
            <a:r>
              <a:rPr lang="de-DE" dirty="0"/>
              <a:t> vs. non-</a:t>
            </a:r>
            <a:r>
              <a:rPr lang="de-DE" dirty="0" err="1"/>
              <a:t>occluded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720B14-E8ED-41B9-8E1B-F03846854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346" y="1654009"/>
            <a:ext cx="6451453" cy="48388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DC50938-D7F0-48D5-9DB1-7F436C52BFC0}"/>
              </a:ext>
            </a:extLst>
          </p:cNvPr>
          <p:cNvSpPr txBox="1"/>
          <p:nvPr/>
        </p:nvSpPr>
        <p:spPr>
          <a:xfrm>
            <a:off x="9271000" y="2921000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Negative:</a:t>
            </a:r>
          </a:p>
          <a:p>
            <a:r>
              <a:rPr lang="de-DE" dirty="0"/>
              <a:t>visible &gt; </a:t>
            </a:r>
            <a:r>
              <a:rPr lang="de-DE" dirty="0" err="1"/>
              <a:t>occluded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2209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BB559F5-A41A-4B02-8D29-C9C93A56D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Thresholding</a:t>
            </a:r>
            <a:r>
              <a:rPr lang="de-DE" dirty="0"/>
              <a:t> &amp; DBSCAN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571FE3-8568-493E-9DCE-6C50AE544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708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B6032-D636-4F42-B3D4-87D8CE9E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Thresholding</a:t>
            </a:r>
            <a:r>
              <a:rPr lang="de-DE" dirty="0"/>
              <a:t> &amp; DBSCAN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6A5C1B-FE47-4ABC-AAAB-885351849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Thresholding</a:t>
            </a:r>
            <a:r>
              <a:rPr lang="de-DE" dirty="0"/>
              <a:t>: </a:t>
            </a:r>
            <a:r>
              <a:rPr lang="de-DE" dirty="0" err="1"/>
              <a:t>only</a:t>
            </a:r>
            <a:r>
              <a:rPr lang="de-DE" dirty="0"/>
              <a:t> 1% </a:t>
            </a:r>
            <a:r>
              <a:rPr lang="de-DE" dirty="0" err="1"/>
              <a:t>most</a:t>
            </a:r>
            <a:r>
              <a:rPr lang="de-DE" dirty="0"/>
              <a:t> positive/negative </a:t>
            </a:r>
            <a:r>
              <a:rPr lang="de-DE" dirty="0" err="1"/>
              <a:t>voxels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included</a:t>
            </a:r>
            <a:r>
              <a:rPr lang="de-DE" dirty="0"/>
              <a:t> (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</a:t>
            </a:r>
            <a:r>
              <a:rPr lang="de-DE" dirty="0"/>
              <a:t>. </a:t>
            </a:r>
            <a:r>
              <a:rPr lang="de-DE" dirty="0" err="1"/>
              <a:t>contrast</a:t>
            </a:r>
            <a:r>
              <a:rPr lang="de-DE" dirty="0"/>
              <a:t>)</a:t>
            </a:r>
          </a:p>
          <a:p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anatomical</a:t>
            </a:r>
            <a:r>
              <a:rPr lang="de-DE" dirty="0"/>
              <a:t> </a:t>
            </a:r>
            <a:r>
              <a:rPr lang="de-DE" dirty="0" err="1"/>
              <a:t>labeling</a:t>
            </a:r>
            <a:r>
              <a:rPr lang="de-DE" dirty="0"/>
              <a:t> (AAL) </a:t>
            </a:r>
            <a:r>
              <a:rPr lang="de-DE" dirty="0" err="1"/>
              <a:t>atlas</a:t>
            </a:r>
            <a:r>
              <a:rPr lang="de-DE" dirty="0"/>
              <a:t> (</a:t>
            </a:r>
            <a:r>
              <a:rPr lang="de-DE" dirty="0" err="1"/>
              <a:t>Tzourio-Mazoyer</a:t>
            </a:r>
            <a:r>
              <a:rPr lang="de-DE" dirty="0"/>
              <a:t> et al. 2002) </a:t>
            </a:r>
            <a:r>
              <a:rPr lang="de-DE" dirty="0" err="1"/>
              <a:t>interpolated</a:t>
            </a:r>
            <a:r>
              <a:rPr lang="de-DE" dirty="0"/>
              <a:t> on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Excluded</a:t>
            </a:r>
            <a:r>
              <a:rPr lang="de-DE" dirty="0"/>
              <a:t> all non-</a:t>
            </a:r>
            <a:r>
              <a:rPr lang="de-DE" dirty="0" err="1"/>
              <a:t>labelled</a:t>
            </a:r>
            <a:r>
              <a:rPr lang="de-DE" dirty="0"/>
              <a:t> </a:t>
            </a:r>
            <a:r>
              <a:rPr lang="de-DE" dirty="0" err="1"/>
              <a:t>voxels</a:t>
            </a:r>
            <a:r>
              <a:rPr lang="de-DE" dirty="0"/>
              <a:t> &amp; </a:t>
            </a:r>
            <a:r>
              <a:rPr lang="de-DE" dirty="0" err="1"/>
              <a:t>voxels</a:t>
            </a:r>
            <a:r>
              <a:rPr lang="de-DE" dirty="0"/>
              <a:t> </a:t>
            </a:r>
            <a:r>
              <a:rPr lang="de-DE" dirty="0" err="1"/>
              <a:t>labelled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cerebellum</a:t>
            </a:r>
            <a:endParaRPr lang="de-DE" dirty="0"/>
          </a:p>
          <a:p>
            <a:r>
              <a:rPr lang="de-DE" dirty="0" err="1"/>
              <a:t>Apply</a:t>
            </a:r>
            <a:r>
              <a:rPr lang="de-DE" dirty="0"/>
              <a:t> DBSCAN (‚</a:t>
            </a:r>
            <a:r>
              <a:rPr lang="de-DE" dirty="0" err="1"/>
              <a:t>density-based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‘, Ester et al. 1996)</a:t>
            </a:r>
          </a:p>
          <a:p>
            <a:pPr lvl="1"/>
            <a:r>
              <a:rPr lang="de-DE" dirty="0"/>
              <a:t>Epsilon (</a:t>
            </a:r>
            <a:r>
              <a:rPr lang="de-DE" dirty="0" err="1"/>
              <a:t>neighbourhood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radius</a:t>
            </a:r>
            <a:r>
              <a:rPr lang="de-DE" dirty="0"/>
              <a:t>) = </a:t>
            </a:r>
            <a:r>
              <a:rPr lang="de-DE" dirty="0" err="1"/>
              <a:t>grid_size</a:t>
            </a:r>
            <a:r>
              <a:rPr lang="de-DE" dirty="0"/>
              <a:t> (0.5 cm)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012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15DD3-26B2-4A9A-81CD-F7BC3A7F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DBSCAN- </a:t>
            </a:r>
            <a:r>
              <a:rPr lang="de-DE" dirty="0" err="1"/>
              <a:t>alpha</a:t>
            </a:r>
            <a:r>
              <a:rPr lang="de-DE" dirty="0"/>
              <a:t>, </a:t>
            </a:r>
            <a:r>
              <a:rPr lang="de-DE" dirty="0" err="1"/>
              <a:t>const</a:t>
            </a:r>
            <a:r>
              <a:rPr lang="de-DE" dirty="0"/>
              <a:t>/rand1, until_500 (</a:t>
            </a:r>
            <a:r>
              <a:rPr lang="de-DE" dirty="0" err="1"/>
              <a:t>neg</a:t>
            </a:r>
            <a:r>
              <a:rPr lang="de-DE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934035-E914-478C-8197-99187D8B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881188"/>
            <a:ext cx="3627772" cy="297145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B00B8F5-3799-478E-9DD4-1BCCA2233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286" y="1881188"/>
            <a:ext cx="3911290" cy="297145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90DE0C6-6C64-4B1B-B18E-77D7587BCA7B}"/>
              </a:ext>
            </a:extLst>
          </p:cNvPr>
          <p:cNvSpPr txBox="1"/>
          <p:nvPr/>
        </p:nvSpPr>
        <p:spPr>
          <a:xfrm>
            <a:off x="9226990" y="1859339"/>
            <a:ext cx="2717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Cluster 1 (&amp; </a:t>
            </a:r>
            <a:r>
              <a:rPr lang="de-DE" b="1" dirty="0" err="1"/>
              <a:t>number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voxels</a:t>
            </a:r>
            <a:r>
              <a:rPr lang="de-DE" b="1" dirty="0"/>
              <a:t> per </a:t>
            </a:r>
            <a:r>
              <a:rPr lang="de-DE" b="1" dirty="0" err="1"/>
              <a:t>area</a:t>
            </a:r>
            <a:r>
              <a:rPr lang="de-DE" b="1" dirty="0"/>
              <a:t>):</a:t>
            </a:r>
          </a:p>
          <a:p>
            <a:endParaRPr lang="de-DE" b="1" dirty="0"/>
          </a:p>
          <a:p>
            <a:r>
              <a:rPr lang="de-DE" dirty="0"/>
              <a:t>058: </a:t>
            </a:r>
            <a:r>
              <a:rPr lang="de-DE" dirty="0" err="1"/>
              <a:t>Precuneus_L</a:t>
            </a:r>
            <a:endParaRPr lang="de-DE" dirty="0"/>
          </a:p>
          <a:p>
            <a:r>
              <a:rPr lang="de-DE" dirty="0"/>
              <a:t>023: </a:t>
            </a:r>
            <a:r>
              <a:rPr lang="de-DE" dirty="0" err="1"/>
              <a:t>Parietal_Sup_L</a:t>
            </a:r>
            <a:endParaRPr lang="de-DE" dirty="0"/>
          </a:p>
          <a:p>
            <a:r>
              <a:rPr lang="de-DE" dirty="0"/>
              <a:t>005: </a:t>
            </a:r>
            <a:r>
              <a:rPr lang="de-DE" dirty="0" err="1"/>
              <a:t>Cingulum_Mid_L</a:t>
            </a:r>
            <a:endParaRPr lang="de-DE" dirty="0"/>
          </a:p>
          <a:p>
            <a:r>
              <a:rPr lang="de-DE" dirty="0"/>
              <a:t>005: </a:t>
            </a:r>
            <a:r>
              <a:rPr lang="de-DE" dirty="0" err="1"/>
              <a:t>Occipital_Mid_L</a:t>
            </a:r>
            <a:endParaRPr lang="de-DE" dirty="0"/>
          </a:p>
          <a:p>
            <a:r>
              <a:rPr lang="de-DE" dirty="0"/>
              <a:t>005: </a:t>
            </a:r>
            <a:r>
              <a:rPr lang="de-DE" dirty="0" err="1"/>
              <a:t>Precuneus_R</a:t>
            </a:r>
            <a:endParaRPr lang="de-DE" dirty="0"/>
          </a:p>
          <a:p>
            <a:r>
              <a:rPr lang="de-DE" dirty="0"/>
              <a:t>001: </a:t>
            </a:r>
            <a:r>
              <a:rPr lang="de-DE" dirty="0" err="1"/>
              <a:t>Cingulum_Post_L</a:t>
            </a:r>
            <a:endParaRPr lang="de-DE" dirty="0"/>
          </a:p>
          <a:p>
            <a:r>
              <a:rPr lang="de-DE" dirty="0"/>
              <a:t>001: </a:t>
            </a:r>
            <a:r>
              <a:rPr lang="de-DE" dirty="0" err="1"/>
              <a:t>Occipital_Sup_L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99E9813-01C6-4BD7-8A23-BEE4A4872B86}"/>
              </a:ext>
            </a:extLst>
          </p:cNvPr>
          <p:cNvSpPr txBox="1"/>
          <p:nvPr/>
        </p:nvSpPr>
        <p:spPr>
          <a:xfrm>
            <a:off x="3297572" y="5346700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Negative </a:t>
            </a:r>
            <a:r>
              <a:rPr lang="de-DE" dirty="0" err="1"/>
              <a:t>cluster</a:t>
            </a:r>
            <a:r>
              <a:rPr lang="de-DE" dirty="0"/>
              <a:t>:</a:t>
            </a:r>
          </a:p>
          <a:p>
            <a:r>
              <a:rPr lang="de-DE" dirty="0"/>
              <a:t>Rand1 &gt; </a:t>
            </a:r>
            <a:r>
              <a:rPr lang="de-DE" dirty="0" err="1"/>
              <a:t>const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0762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E514C6-C1B0-41BF-A53A-562B6937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DBSCAN- </a:t>
            </a:r>
            <a:r>
              <a:rPr lang="de-DE" dirty="0" err="1"/>
              <a:t>beta</a:t>
            </a:r>
            <a:r>
              <a:rPr lang="de-DE" dirty="0"/>
              <a:t>, </a:t>
            </a:r>
            <a:r>
              <a:rPr lang="de-DE" dirty="0" err="1"/>
              <a:t>const</a:t>
            </a:r>
            <a:r>
              <a:rPr lang="de-DE" dirty="0"/>
              <a:t>/rand1, until_500 (</a:t>
            </a:r>
            <a:r>
              <a:rPr lang="de-DE" dirty="0" err="1"/>
              <a:t>neg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05E407-9F72-449F-B43A-77C9CA590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16" y="1690688"/>
            <a:ext cx="3612884" cy="274475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6F9451-D373-47B0-8093-53F73D81E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690688"/>
            <a:ext cx="3276600" cy="270647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CD079A-0658-4572-B2B8-16D40FA9EB0E}"/>
              </a:ext>
            </a:extLst>
          </p:cNvPr>
          <p:cNvSpPr txBox="1"/>
          <p:nvPr/>
        </p:nvSpPr>
        <p:spPr>
          <a:xfrm>
            <a:off x="8610600" y="1892300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Cluster 1 (</a:t>
            </a:r>
            <a:r>
              <a:rPr lang="de-DE" b="1" dirty="0" err="1"/>
              <a:t>neg</a:t>
            </a:r>
            <a:r>
              <a:rPr lang="de-DE" b="1" dirty="0"/>
              <a:t>):</a:t>
            </a:r>
          </a:p>
          <a:p>
            <a:r>
              <a:rPr lang="de-DE" dirty="0"/>
              <a:t>018: </a:t>
            </a:r>
            <a:r>
              <a:rPr lang="de-DE" dirty="0" err="1"/>
              <a:t>Postcentral_L</a:t>
            </a:r>
            <a:endParaRPr lang="de-DE" dirty="0"/>
          </a:p>
          <a:p>
            <a:r>
              <a:rPr lang="de-DE" dirty="0"/>
              <a:t>011: </a:t>
            </a:r>
            <a:r>
              <a:rPr lang="de-DE" dirty="0" err="1"/>
              <a:t>Parietal_Sup_L</a:t>
            </a:r>
            <a:endParaRPr lang="de-DE" dirty="0"/>
          </a:p>
          <a:p>
            <a:r>
              <a:rPr lang="de-DE" dirty="0"/>
              <a:t>002: </a:t>
            </a:r>
            <a:r>
              <a:rPr lang="de-DE" dirty="0" err="1"/>
              <a:t>Parietal_Inf_L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3F4DB5C-E96A-45A7-B57E-4C2D56B33942}"/>
              </a:ext>
            </a:extLst>
          </p:cNvPr>
          <p:cNvSpPr txBox="1"/>
          <p:nvPr/>
        </p:nvSpPr>
        <p:spPr>
          <a:xfrm>
            <a:off x="8610599" y="3429000"/>
            <a:ext cx="2743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Cluster 2 (</a:t>
            </a:r>
            <a:r>
              <a:rPr lang="de-DE" b="1" dirty="0" err="1"/>
              <a:t>neg</a:t>
            </a:r>
            <a:r>
              <a:rPr lang="de-DE" b="1" dirty="0"/>
              <a:t>):</a:t>
            </a:r>
            <a:endParaRPr lang="de-DE" dirty="0"/>
          </a:p>
          <a:p>
            <a:r>
              <a:rPr lang="de-DE" dirty="0"/>
              <a:t>026: </a:t>
            </a:r>
            <a:r>
              <a:rPr lang="de-DE" dirty="0" err="1"/>
              <a:t>Frontal_Sup_L</a:t>
            </a:r>
            <a:endParaRPr lang="de-DE" dirty="0"/>
          </a:p>
          <a:p>
            <a:r>
              <a:rPr lang="de-DE" dirty="0"/>
              <a:t>019: </a:t>
            </a:r>
            <a:r>
              <a:rPr lang="de-DE" dirty="0" err="1"/>
              <a:t>Supp_Motor_Area_L</a:t>
            </a:r>
            <a:endParaRPr lang="de-DE" dirty="0"/>
          </a:p>
          <a:p>
            <a:r>
              <a:rPr lang="de-DE" dirty="0"/>
              <a:t>016: </a:t>
            </a:r>
            <a:r>
              <a:rPr lang="de-DE" dirty="0" err="1"/>
              <a:t>Paracentral_Lobule_L</a:t>
            </a:r>
            <a:endParaRPr lang="de-DE" dirty="0"/>
          </a:p>
          <a:p>
            <a:r>
              <a:rPr lang="de-DE" dirty="0"/>
              <a:t>004: </a:t>
            </a:r>
            <a:r>
              <a:rPr lang="de-DE" dirty="0" err="1"/>
              <a:t>Precentral_L</a:t>
            </a:r>
            <a:endParaRPr lang="de-DE" dirty="0"/>
          </a:p>
          <a:p>
            <a:r>
              <a:rPr lang="de-DE" dirty="0"/>
              <a:t>002: </a:t>
            </a:r>
            <a:r>
              <a:rPr lang="de-DE" dirty="0" err="1"/>
              <a:t>Supp_Motor_Area_R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D4CD449-6E69-4C48-922D-667A14B95F41}"/>
              </a:ext>
            </a:extLst>
          </p:cNvPr>
          <p:cNvSpPr txBox="1"/>
          <p:nvPr/>
        </p:nvSpPr>
        <p:spPr>
          <a:xfrm>
            <a:off x="2844800" y="5114672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Negative </a:t>
            </a:r>
            <a:r>
              <a:rPr lang="de-DE" dirty="0" err="1"/>
              <a:t>cluster</a:t>
            </a:r>
            <a:r>
              <a:rPr lang="de-DE" dirty="0"/>
              <a:t>:</a:t>
            </a:r>
          </a:p>
          <a:p>
            <a:r>
              <a:rPr lang="de-DE" dirty="0"/>
              <a:t>Rand1 &gt; </a:t>
            </a:r>
            <a:r>
              <a:rPr lang="de-DE" dirty="0" err="1"/>
              <a:t>const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187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C1A4E3-B8F1-43A1-8E16-4349B1F9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468C31-A70A-4089-A807-194FED9A6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Initial sample: 34 </a:t>
            </a:r>
            <a:r>
              <a:rPr lang="de-DE" dirty="0" err="1"/>
              <a:t>healthy</a:t>
            </a:r>
            <a:r>
              <a:rPr lang="de-DE" dirty="0"/>
              <a:t> </a:t>
            </a:r>
            <a:r>
              <a:rPr lang="de-DE" dirty="0" err="1"/>
              <a:t>adults</a:t>
            </a:r>
            <a:r>
              <a:rPr lang="de-DE" dirty="0"/>
              <a:t>, 4 </a:t>
            </a:r>
            <a:r>
              <a:rPr lang="de-DE" dirty="0" err="1"/>
              <a:t>excluded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incomplete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recording</a:t>
            </a: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N = 30</a:t>
            </a:r>
          </a:p>
          <a:p>
            <a:r>
              <a:rPr lang="de-DE" dirty="0">
                <a:sym typeface="Wingdings" panose="05000000000000000000" pitchFamily="2" charset="2"/>
              </a:rPr>
              <a:t>25.42 ± 3.04 </a:t>
            </a:r>
            <a:r>
              <a:rPr lang="de-DE" dirty="0" err="1">
                <a:sym typeface="Wingdings" panose="05000000000000000000" pitchFamily="2" charset="2"/>
              </a:rPr>
              <a:t>years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11 male, 19 </a:t>
            </a:r>
            <a:r>
              <a:rPr lang="de-DE" dirty="0" err="1">
                <a:sym typeface="Wingdings" panose="05000000000000000000" pitchFamily="2" charset="2"/>
              </a:rPr>
              <a:t>female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All </a:t>
            </a:r>
            <a:r>
              <a:rPr lang="de-DE" dirty="0" err="1">
                <a:sym typeface="Wingdings" panose="05000000000000000000" pitchFamily="2" charset="2"/>
              </a:rPr>
              <a:t>participants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right-handed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4810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5068CD-745E-440D-9EB4-2D8B5136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DBSCAN- </a:t>
            </a:r>
            <a:r>
              <a:rPr lang="de-DE" dirty="0" err="1"/>
              <a:t>theta</a:t>
            </a:r>
            <a:r>
              <a:rPr lang="de-DE" dirty="0"/>
              <a:t>, </a:t>
            </a:r>
            <a:r>
              <a:rPr lang="de-DE" dirty="0" err="1"/>
              <a:t>const</a:t>
            </a:r>
            <a:r>
              <a:rPr lang="de-DE" dirty="0"/>
              <a:t>/rand1, until_500 (</a:t>
            </a:r>
            <a:r>
              <a:rPr lang="de-DE" dirty="0" err="1"/>
              <a:t>neg</a:t>
            </a:r>
            <a:r>
              <a:rPr lang="de-DE" dirty="0"/>
              <a:t>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C51D037-8A28-49B9-B686-12CA36DCF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06" y="1690688"/>
            <a:ext cx="3847494" cy="2922987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BDBC2E0-320C-4CF7-B3BF-5BDEA1BCB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535390" cy="29094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B3C121-55BE-4971-AF6F-8A637473D37C}"/>
              </a:ext>
            </a:extLst>
          </p:cNvPr>
          <p:cNvSpPr txBox="1"/>
          <p:nvPr/>
        </p:nvSpPr>
        <p:spPr>
          <a:xfrm>
            <a:off x="8864600" y="1690688"/>
            <a:ext cx="248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Cluster 1 (neg):</a:t>
            </a:r>
          </a:p>
          <a:p>
            <a:r>
              <a:rPr lang="pt-BR" dirty="0"/>
              <a:t>047: Precuneus_L</a:t>
            </a:r>
          </a:p>
          <a:p>
            <a:r>
              <a:rPr lang="pt-BR" dirty="0"/>
              <a:t>027: Precuneus_R</a:t>
            </a:r>
          </a:p>
          <a:p>
            <a:r>
              <a:rPr lang="pt-BR" dirty="0"/>
              <a:t>010: Parietal_Sup_L</a:t>
            </a:r>
          </a:p>
          <a:p>
            <a:r>
              <a:rPr lang="pt-BR" dirty="0"/>
              <a:t>007: Cingulum_Mid_L</a:t>
            </a:r>
          </a:p>
          <a:p>
            <a:r>
              <a:rPr lang="pt-BR" dirty="0"/>
              <a:t>001: Cingulum_Mid_R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40C1A06-9747-4253-92D7-F67C13B511F3}"/>
              </a:ext>
            </a:extLst>
          </p:cNvPr>
          <p:cNvSpPr txBox="1"/>
          <p:nvPr/>
        </p:nvSpPr>
        <p:spPr>
          <a:xfrm>
            <a:off x="8902700" y="3619500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Cluster 2 (neg):</a:t>
            </a:r>
          </a:p>
          <a:p>
            <a:r>
              <a:rPr lang="pt-BR" dirty="0"/>
              <a:t>002: Postcentral_L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F31EF69-3ACE-4216-9A15-73CDF0BBC758}"/>
              </a:ext>
            </a:extLst>
          </p:cNvPr>
          <p:cNvSpPr txBox="1"/>
          <p:nvPr/>
        </p:nvSpPr>
        <p:spPr>
          <a:xfrm>
            <a:off x="2844800" y="5114672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Negative </a:t>
            </a:r>
            <a:r>
              <a:rPr lang="de-DE" dirty="0" err="1"/>
              <a:t>cluster</a:t>
            </a:r>
            <a:r>
              <a:rPr lang="de-DE" dirty="0"/>
              <a:t>:</a:t>
            </a:r>
          </a:p>
          <a:p>
            <a:r>
              <a:rPr lang="de-DE" dirty="0"/>
              <a:t>Rand1 &gt; </a:t>
            </a:r>
            <a:r>
              <a:rPr lang="de-DE" dirty="0" err="1"/>
              <a:t>const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883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D6EA22-1668-4884-9EB6-AF8769E36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DBSCAN- </a:t>
            </a:r>
            <a:r>
              <a:rPr lang="de-DE" dirty="0" err="1"/>
              <a:t>theta</a:t>
            </a:r>
            <a:r>
              <a:rPr lang="de-DE" dirty="0"/>
              <a:t>, </a:t>
            </a:r>
            <a:r>
              <a:rPr lang="de-DE" dirty="0" err="1"/>
              <a:t>const</a:t>
            </a:r>
            <a:r>
              <a:rPr lang="de-DE" dirty="0"/>
              <a:t>/rand1, after_500 (</a:t>
            </a:r>
            <a:r>
              <a:rPr lang="de-DE" dirty="0" err="1"/>
              <a:t>pos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F19140-F48E-4A1A-AB58-0B3721B14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1837483"/>
            <a:ext cx="3532450" cy="268364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9277CAA-E9EB-4ECA-B57C-DA44FC45A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19" y="1837483"/>
            <a:ext cx="3556481" cy="26836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D23E232-3A8A-4498-8DDE-B2CDD8F12526}"/>
              </a:ext>
            </a:extLst>
          </p:cNvPr>
          <p:cNvSpPr txBox="1"/>
          <p:nvPr/>
        </p:nvSpPr>
        <p:spPr>
          <a:xfrm>
            <a:off x="8343900" y="1837483"/>
            <a:ext cx="279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Cluster 1 (pos):</a:t>
            </a:r>
          </a:p>
          <a:p>
            <a:r>
              <a:rPr lang="pt-BR" dirty="0"/>
              <a:t>018: Precentral_R</a:t>
            </a:r>
          </a:p>
          <a:p>
            <a:r>
              <a:rPr lang="pt-BR" dirty="0"/>
              <a:t>004: Postcentral_R</a:t>
            </a:r>
          </a:p>
          <a:p>
            <a:endParaRPr lang="pt-BR" dirty="0"/>
          </a:p>
          <a:p>
            <a:r>
              <a:rPr lang="pt-BR" b="1" dirty="0"/>
              <a:t>Cluster 2 (pos):</a:t>
            </a:r>
          </a:p>
          <a:p>
            <a:r>
              <a:rPr lang="pt-BR" dirty="0"/>
              <a:t>026: Precentral_L</a:t>
            </a:r>
          </a:p>
          <a:p>
            <a:r>
              <a:rPr lang="pt-BR" dirty="0"/>
              <a:t>015: Postcentral_L</a:t>
            </a:r>
          </a:p>
          <a:p>
            <a:r>
              <a:rPr lang="pt-BR" dirty="0"/>
              <a:t>003: Frontal_Sup_L</a:t>
            </a:r>
          </a:p>
          <a:p>
            <a:endParaRPr lang="pt-BR" b="1" dirty="0"/>
          </a:p>
          <a:p>
            <a:r>
              <a:rPr lang="pt-BR" b="1" dirty="0"/>
              <a:t>Cluster 3 (pos):</a:t>
            </a:r>
          </a:p>
          <a:p>
            <a:r>
              <a:rPr lang="pt-BR" dirty="0"/>
              <a:t>007: Supp_Motor_Area_R</a:t>
            </a:r>
          </a:p>
          <a:p>
            <a:endParaRPr lang="pt-BR" dirty="0"/>
          </a:p>
          <a:p>
            <a:r>
              <a:rPr lang="pt-BR" b="1" dirty="0"/>
              <a:t>Cluster 4 (pos):</a:t>
            </a:r>
          </a:p>
          <a:p>
            <a:r>
              <a:rPr lang="pt-BR" dirty="0"/>
              <a:t>003: Precentral_R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4E69099-2027-4D3D-B868-7B0FD8D7425F}"/>
              </a:ext>
            </a:extLst>
          </p:cNvPr>
          <p:cNvSpPr txBox="1"/>
          <p:nvPr/>
        </p:nvSpPr>
        <p:spPr>
          <a:xfrm>
            <a:off x="2844800" y="5114672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Positive </a:t>
            </a:r>
            <a:r>
              <a:rPr lang="de-DE" dirty="0" err="1"/>
              <a:t>cluster</a:t>
            </a:r>
            <a:r>
              <a:rPr lang="de-DE" dirty="0"/>
              <a:t>:</a:t>
            </a:r>
          </a:p>
          <a:p>
            <a:r>
              <a:rPr lang="de-DE" dirty="0" err="1"/>
              <a:t>Const</a:t>
            </a:r>
            <a:r>
              <a:rPr lang="de-DE" dirty="0"/>
              <a:t> &gt; rand1</a:t>
            </a:r>
          </a:p>
        </p:txBody>
      </p:sp>
    </p:spTree>
    <p:extLst>
      <p:ext uri="{BB962C8B-B14F-4D97-AF65-F5344CB8AC3E}">
        <p14:creationId xmlns:p14="http://schemas.microsoft.com/office/powerpoint/2010/main" val="1881490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D6EA22-1668-4884-9EB6-AF8769E36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DBSCAN- </a:t>
            </a:r>
            <a:r>
              <a:rPr lang="de-DE" dirty="0" err="1"/>
              <a:t>theta</a:t>
            </a:r>
            <a:r>
              <a:rPr lang="de-DE" dirty="0"/>
              <a:t>, </a:t>
            </a:r>
            <a:r>
              <a:rPr lang="de-DE" dirty="0" err="1"/>
              <a:t>occl</a:t>
            </a:r>
            <a:r>
              <a:rPr lang="de-DE" dirty="0"/>
              <a:t>/visible (negative </a:t>
            </a:r>
            <a:r>
              <a:rPr lang="de-DE" dirty="0" err="1"/>
              <a:t>cluster</a:t>
            </a:r>
            <a:r>
              <a:rPr lang="de-DE" dirty="0"/>
              <a:t>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D23E232-3A8A-4498-8DDE-B2CDD8F12526}"/>
              </a:ext>
            </a:extLst>
          </p:cNvPr>
          <p:cNvSpPr txBox="1"/>
          <p:nvPr/>
        </p:nvSpPr>
        <p:spPr>
          <a:xfrm>
            <a:off x="8979506" y="1690688"/>
            <a:ext cx="2794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Cluster 1 (neg):</a:t>
            </a:r>
          </a:p>
          <a:p>
            <a:r>
              <a:rPr lang="pt-BR" dirty="0"/>
              <a:t>010: Fusiform_R</a:t>
            </a:r>
          </a:p>
          <a:p>
            <a:r>
              <a:rPr lang="pt-BR" dirty="0"/>
              <a:t>006: Occipital_Inf_R</a:t>
            </a:r>
          </a:p>
          <a:p>
            <a:endParaRPr lang="pt-BR" b="1" dirty="0"/>
          </a:p>
          <a:p>
            <a:r>
              <a:rPr lang="pt-BR" b="1" dirty="0"/>
              <a:t>Cluster 2 (neg):</a:t>
            </a:r>
          </a:p>
          <a:p>
            <a:r>
              <a:rPr lang="pt-BR" dirty="0"/>
              <a:t>004: Occipital_Inf_L</a:t>
            </a:r>
          </a:p>
          <a:p>
            <a:r>
              <a:rPr lang="pt-BR" dirty="0"/>
              <a:t>003: Temporal_Inf_L</a:t>
            </a:r>
          </a:p>
          <a:p>
            <a:endParaRPr lang="pt-BR" b="1" dirty="0"/>
          </a:p>
          <a:p>
            <a:r>
              <a:rPr lang="pt-BR" b="1" dirty="0"/>
              <a:t>Cluster 3 (neg):</a:t>
            </a:r>
          </a:p>
          <a:p>
            <a:r>
              <a:rPr lang="pt-BR" dirty="0"/>
              <a:t>048: Temporal_Mid_R</a:t>
            </a:r>
          </a:p>
          <a:p>
            <a:r>
              <a:rPr lang="pt-BR" dirty="0"/>
              <a:t>012: Occipital_Mid_R</a:t>
            </a:r>
          </a:p>
          <a:p>
            <a:r>
              <a:rPr lang="pt-BR" dirty="0"/>
              <a:t>002: Occipital_Inf_R</a:t>
            </a:r>
          </a:p>
          <a:p>
            <a:r>
              <a:rPr lang="pt-BR" dirty="0"/>
              <a:t>001: Angular_R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FFC07A9-9C14-4EBB-9CE8-742D71A7A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0" y="1677988"/>
            <a:ext cx="3791259" cy="308695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83595C4-637A-4FB4-8F71-0E1363921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005" y="1690689"/>
            <a:ext cx="3909655" cy="297021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3348FD8-7002-411D-8BFC-0B0DE5E2E27C}"/>
              </a:ext>
            </a:extLst>
          </p:cNvPr>
          <p:cNvSpPr txBox="1"/>
          <p:nvPr/>
        </p:nvSpPr>
        <p:spPr>
          <a:xfrm>
            <a:off x="2183027" y="5478162"/>
            <a:ext cx="379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Negative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visible &gt; </a:t>
            </a:r>
            <a:r>
              <a:rPr lang="de-DE" dirty="0" err="1">
                <a:sym typeface="Wingdings" panose="05000000000000000000" pitchFamily="2" charset="2"/>
              </a:rPr>
              <a:t>occluded</a:t>
            </a:r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25630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87AF0E-88ED-4A28-82CA-AE337E7E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3273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E5EFAD-E33C-4462-957A-3F69E5F9A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9468"/>
            <a:ext cx="10515600" cy="1325563"/>
          </a:xfrm>
        </p:spPr>
        <p:txBody>
          <a:bodyPr/>
          <a:lstStyle/>
          <a:p>
            <a:r>
              <a:rPr lang="de-DE" dirty="0"/>
              <a:t>Segmentation – Task A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9332E43-00B7-44F2-B57C-02BD3F6EBA32}"/>
              </a:ext>
            </a:extLst>
          </p:cNvPr>
          <p:cNvCxnSpPr>
            <a:cxnSpLocks/>
          </p:cNvCxnSpPr>
          <p:nvPr/>
        </p:nvCxnSpPr>
        <p:spPr>
          <a:xfrm>
            <a:off x="1329070" y="5603358"/>
            <a:ext cx="93353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50D3E25C-9445-4D36-A8CE-522F485D159F}"/>
              </a:ext>
            </a:extLst>
          </p:cNvPr>
          <p:cNvSpPr/>
          <p:nvPr/>
        </p:nvSpPr>
        <p:spPr>
          <a:xfrm>
            <a:off x="2369692" y="2509200"/>
            <a:ext cx="7986423" cy="2864425"/>
          </a:xfrm>
          <a:custGeom>
            <a:avLst/>
            <a:gdLst>
              <a:gd name="connsiteX0" fmla="*/ 75799 w 7986423"/>
              <a:gd name="connsiteY0" fmla="*/ 2201027 h 2864425"/>
              <a:gd name="connsiteX1" fmla="*/ 65167 w 7986423"/>
              <a:gd name="connsiteY1" fmla="*/ 1924581 h 2864425"/>
              <a:gd name="connsiteX2" fmla="*/ 777548 w 7986423"/>
              <a:gd name="connsiteY2" fmla="*/ 574246 h 2864425"/>
              <a:gd name="connsiteX3" fmla="*/ 1319809 w 7986423"/>
              <a:gd name="connsiteY3" fmla="*/ 2732655 h 2864425"/>
              <a:gd name="connsiteX4" fmla="*/ 2074720 w 7986423"/>
              <a:gd name="connsiteY4" fmla="*/ 1478013 h 2864425"/>
              <a:gd name="connsiteX5" fmla="*/ 2702041 w 7986423"/>
              <a:gd name="connsiteY5" fmla="*/ 2849613 h 2864425"/>
              <a:gd name="connsiteX6" fmla="*/ 3807827 w 7986423"/>
              <a:gd name="connsiteY6" fmla="*/ 393492 h 2864425"/>
              <a:gd name="connsiteX7" fmla="*/ 4073641 w 7986423"/>
              <a:gd name="connsiteY7" fmla="*/ 2488106 h 2864425"/>
              <a:gd name="connsiteX8" fmla="*/ 4594636 w 7986423"/>
              <a:gd name="connsiteY8" fmla="*/ 680571 h 2864425"/>
              <a:gd name="connsiteX9" fmla="*/ 5817381 w 7986423"/>
              <a:gd name="connsiteY9" fmla="*/ 2232925 h 2864425"/>
              <a:gd name="connsiteX10" fmla="*/ 6636088 w 7986423"/>
              <a:gd name="connsiteY10" fmla="*/ 88 h 2864425"/>
              <a:gd name="connsiteX11" fmla="*/ 7986423 w 7986423"/>
              <a:gd name="connsiteY11" fmla="*/ 2137232 h 2864425"/>
              <a:gd name="connsiteX12" fmla="*/ 7986423 w 7986423"/>
              <a:gd name="connsiteY12" fmla="*/ 2137232 h 286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986423" h="2864425">
                <a:moveTo>
                  <a:pt x="75799" y="2201027"/>
                </a:moveTo>
                <a:cubicBezTo>
                  <a:pt x="12004" y="2198369"/>
                  <a:pt x="-51791" y="2195711"/>
                  <a:pt x="65167" y="1924581"/>
                </a:cubicBezTo>
                <a:cubicBezTo>
                  <a:pt x="182125" y="1653451"/>
                  <a:pt x="568441" y="439567"/>
                  <a:pt x="777548" y="574246"/>
                </a:cubicBezTo>
                <a:cubicBezTo>
                  <a:pt x="986655" y="708925"/>
                  <a:pt x="1103614" y="2582027"/>
                  <a:pt x="1319809" y="2732655"/>
                </a:cubicBezTo>
                <a:cubicBezTo>
                  <a:pt x="1536004" y="2883283"/>
                  <a:pt x="1844348" y="1458520"/>
                  <a:pt x="2074720" y="1478013"/>
                </a:cubicBezTo>
                <a:cubicBezTo>
                  <a:pt x="2305092" y="1497506"/>
                  <a:pt x="2413190" y="3030366"/>
                  <a:pt x="2702041" y="2849613"/>
                </a:cubicBezTo>
                <a:cubicBezTo>
                  <a:pt x="2990892" y="2668860"/>
                  <a:pt x="3579227" y="453743"/>
                  <a:pt x="3807827" y="393492"/>
                </a:cubicBezTo>
                <a:cubicBezTo>
                  <a:pt x="4036427" y="333241"/>
                  <a:pt x="3942506" y="2440260"/>
                  <a:pt x="4073641" y="2488106"/>
                </a:cubicBezTo>
                <a:cubicBezTo>
                  <a:pt x="4204776" y="2535953"/>
                  <a:pt x="4304013" y="723101"/>
                  <a:pt x="4594636" y="680571"/>
                </a:cubicBezTo>
                <a:cubicBezTo>
                  <a:pt x="4885259" y="638041"/>
                  <a:pt x="5477139" y="2346339"/>
                  <a:pt x="5817381" y="2232925"/>
                </a:cubicBezTo>
                <a:cubicBezTo>
                  <a:pt x="6157623" y="2119511"/>
                  <a:pt x="6274581" y="16037"/>
                  <a:pt x="6636088" y="88"/>
                </a:cubicBezTo>
                <a:cubicBezTo>
                  <a:pt x="6997595" y="-15861"/>
                  <a:pt x="7986423" y="2137232"/>
                  <a:pt x="7986423" y="2137232"/>
                </a:cubicBezTo>
                <a:lnTo>
                  <a:pt x="7986423" y="2137232"/>
                </a:lnTo>
              </a:path>
            </a:pathLst>
          </a:cu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0AEB826-92D4-4EC7-AE11-B0D0A0CDF34D}"/>
              </a:ext>
            </a:extLst>
          </p:cNvPr>
          <p:cNvCxnSpPr>
            <a:cxnSpLocks/>
          </p:cNvCxnSpPr>
          <p:nvPr/>
        </p:nvCxnSpPr>
        <p:spPr>
          <a:xfrm>
            <a:off x="2389589" y="2534004"/>
            <a:ext cx="0" cy="33174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06365A6-A27D-49BE-AFAB-77028441D129}"/>
              </a:ext>
            </a:extLst>
          </p:cNvPr>
          <p:cNvCxnSpPr/>
          <p:nvPr/>
        </p:nvCxnSpPr>
        <p:spPr>
          <a:xfrm>
            <a:off x="1520456" y="4603901"/>
            <a:ext cx="849236" cy="0"/>
          </a:xfrm>
          <a:prstGeom prst="line">
            <a:avLst/>
          </a:prstGeom>
          <a:ln w="12700">
            <a:solidFill>
              <a:schemeClr val="tx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2F2CB58-B4E1-43E6-8226-E546C3C460F3}"/>
              </a:ext>
            </a:extLst>
          </p:cNvPr>
          <p:cNvSpPr txBox="1"/>
          <p:nvPr/>
        </p:nvSpPr>
        <p:spPr>
          <a:xfrm>
            <a:off x="10662687" y="5418692"/>
            <a:ext cx="956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C000"/>
                </a:solidFill>
              </a:rPr>
              <a:t>trial</a:t>
            </a:r>
            <a:endParaRPr lang="de-DE" dirty="0">
              <a:solidFill>
                <a:srgbClr val="FFC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1E871D6-F489-4A97-8DBF-4F0E7CDE65C0}"/>
              </a:ext>
            </a:extLst>
          </p:cNvPr>
          <p:cNvSpPr txBox="1"/>
          <p:nvPr/>
        </p:nvSpPr>
        <p:spPr>
          <a:xfrm>
            <a:off x="1795939" y="5826642"/>
            <a:ext cx="178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End </a:t>
            </a:r>
          </a:p>
          <a:p>
            <a:r>
              <a:rPr lang="de-DE" dirty="0" err="1">
                <a:solidFill>
                  <a:srgbClr val="FF0000"/>
                </a:solidFill>
              </a:rPr>
              <a:t>startvector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7E31D4A-2BA7-4771-896D-94DF85749161}"/>
              </a:ext>
            </a:extLst>
          </p:cNvPr>
          <p:cNvSpPr txBox="1"/>
          <p:nvPr/>
        </p:nvSpPr>
        <p:spPr>
          <a:xfrm>
            <a:off x="10324216" y="4344807"/>
            <a:ext cx="178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 </a:t>
            </a:r>
          </a:p>
          <a:p>
            <a:r>
              <a:rPr lang="de-DE" dirty="0" err="1"/>
              <a:t>trajectory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C6015D1-AC59-44C7-B966-F587E8791E6A}"/>
              </a:ext>
            </a:extLst>
          </p:cNvPr>
          <p:cNvSpPr txBox="1"/>
          <p:nvPr/>
        </p:nvSpPr>
        <p:spPr>
          <a:xfrm>
            <a:off x="7279280" y="5858342"/>
            <a:ext cx="178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End </a:t>
            </a:r>
            <a:r>
              <a:rPr lang="de-DE" dirty="0" err="1">
                <a:solidFill>
                  <a:srgbClr val="FF0000"/>
                </a:solidFill>
              </a:rPr>
              <a:t>constant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trajectory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26AE419-5A95-4C28-BFAE-F06272CEC5D3}"/>
              </a:ext>
            </a:extLst>
          </p:cNvPr>
          <p:cNvSpPr txBox="1"/>
          <p:nvPr/>
        </p:nvSpPr>
        <p:spPr>
          <a:xfrm>
            <a:off x="125176" y="5815612"/>
            <a:ext cx="178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EEG Triggers: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6A5758C-B30D-4D45-BA94-B30998908641}"/>
              </a:ext>
            </a:extLst>
          </p:cNvPr>
          <p:cNvCxnSpPr>
            <a:cxnSpLocks/>
          </p:cNvCxnSpPr>
          <p:nvPr/>
        </p:nvCxnSpPr>
        <p:spPr>
          <a:xfrm>
            <a:off x="3071062" y="2534004"/>
            <a:ext cx="0" cy="33174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1619FB19-0871-4489-AAB0-1545977C37E0}"/>
              </a:ext>
            </a:extLst>
          </p:cNvPr>
          <p:cNvSpPr/>
          <p:nvPr/>
        </p:nvSpPr>
        <p:spPr>
          <a:xfrm rot="16200000">
            <a:off x="2575250" y="1960103"/>
            <a:ext cx="335816" cy="669852"/>
          </a:xfrm>
          <a:prstGeom prst="rightBrace">
            <a:avLst>
              <a:gd name="adj1" fmla="val 24164"/>
              <a:gd name="adj2" fmla="val 50000"/>
            </a:avLst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4BAF031-B780-40BD-82BA-F57F6F462688}"/>
              </a:ext>
            </a:extLst>
          </p:cNvPr>
          <p:cNvSpPr txBox="1"/>
          <p:nvPr/>
        </p:nvSpPr>
        <p:spPr>
          <a:xfrm>
            <a:off x="4480171" y="5904611"/>
            <a:ext cx="178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Start </a:t>
            </a:r>
            <a:r>
              <a:rPr lang="de-DE" dirty="0" err="1">
                <a:solidFill>
                  <a:srgbClr val="FF0000"/>
                </a:solidFill>
              </a:rPr>
              <a:t>gap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array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16061CA-F484-45D6-9BDE-7F99711D6089}"/>
              </a:ext>
            </a:extLst>
          </p:cNvPr>
          <p:cNvSpPr txBox="1"/>
          <p:nvPr/>
        </p:nvSpPr>
        <p:spPr>
          <a:xfrm>
            <a:off x="2389589" y="1531185"/>
            <a:ext cx="2861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472C4"/>
                </a:solidFill>
              </a:rPr>
              <a:t>0-500 </a:t>
            </a:r>
            <a:r>
              <a:rPr lang="de-DE" dirty="0" err="1">
                <a:solidFill>
                  <a:srgbClr val="4472C4"/>
                </a:solidFill>
              </a:rPr>
              <a:t>ms</a:t>
            </a:r>
            <a:r>
              <a:rPr lang="de-DE" dirty="0">
                <a:solidFill>
                  <a:srgbClr val="4472C4"/>
                </a:solidFill>
              </a:rPr>
              <a:t>,</a:t>
            </a:r>
          </a:p>
          <a:p>
            <a:r>
              <a:rPr lang="de-DE" dirty="0">
                <a:solidFill>
                  <a:srgbClr val="4472C4"/>
                </a:solidFill>
              </a:rPr>
              <a:t>rand1</a:t>
            </a: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CCD4D05-D875-45BF-9CB7-5009CB4C725E}"/>
              </a:ext>
            </a:extLst>
          </p:cNvPr>
          <p:cNvCxnSpPr>
            <a:cxnSpLocks/>
          </p:cNvCxnSpPr>
          <p:nvPr/>
        </p:nvCxnSpPr>
        <p:spPr>
          <a:xfrm>
            <a:off x="5024211" y="2509200"/>
            <a:ext cx="0" cy="33174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BCE41347-D11E-4933-91EB-4F008E4F3D2F}"/>
              </a:ext>
            </a:extLst>
          </p:cNvPr>
          <p:cNvCxnSpPr>
            <a:cxnSpLocks/>
          </p:cNvCxnSpPr>
          <p:nvPr/>
        </p:nvCxnSpPr>
        <p:spPr>
          <a:xfrm>
            <a:off x="7820654" y="2534004"/>
            <a:ext cx="0" cy="33174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5B6F27A-AAAB-46D7-AB93-5D3DC45B4FBD}"/>
              </a:ext>
            </a:extLst>
          </p:cNvPr>
          <p:cNvCxnSpPr>
            <a:cxnSpLocks/>
          </p:cNvCxnSpPr>
          <p:nvPr/>
        </p:nvCxnSpPr>
        <p:spPr>
          <a:xfrm>
            <a:off x="5700409" y="2559596"/>
            <a:ext cx="0" cy="329185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eschweifte Klammer rechts 34">
            <a:extLst>
              <a:ext uri="{FF2B5EF4-FFF2-40B4-BE49-F238E27FC236}">
                <a16:creationId xmlns:a16="http://schemas.microsoft.com/office/drawing/2014/main" id="{97BEA601-4042-412E-9FD0-7D6597EEC579}"/>
              </a:ext>
            </a:extLst>
          </p:cNvPr>
          <p:cNvSpPr/>
          <p:nvPr/>
        </p:nvSpPr>
        <p:spPr>
          <a:xfrm rot="16200000">
            <a:off x="5213565" y="1985695"/>
            <a:ext cx="335816" cy="669852"/>
          </a:xfrm>
          <a:prstGeom prst="rightBrace">
            <a:avLst>
              <a:gd name="adj1" fmla="val 24164"/>
              <a:gd name="adj2" fmla="val 50000"/>
            </a:avLst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6AFF8C6F-EFF5-4688-A2BC-96B61577B9AD}"/>
              </a:ext>
            </a:extLst>
          </p:cNvPr>
          <p:cNvSpPr txBox="1"/>
          <p:nvPr/>
        </p:nvSpPr>
        <p:spPr>
          <a:xfrm>
            <a:off x="5310406" y="2536528"/>
            <a:ext cx="2861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472C4"/>
                </a:solidFill>
              </a:rPr>
              <a:t>500 </a:t>
            </a:r>
            <a:r>
              <a:rPr lang="de-DE" sz="1400" dirty="0" err="1">
                <a:solidFill>
                  <a:srgbClr val="4472C4"/>
                </a:solidFill>
              </a:rPr>
              <a:t>ms</a:t>
            </a:r>
            <a:endParaRPr lang="de-DE" sz="1400" dirty="0">
              <a:solidFill>
                <a:srgbClr val="4472C4"/>
              </a:solidFill>
            </a:endParaRP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75DE313-7708-4F06-8BC5-72AE149876F8}"/>
              </a:ext>
            </a:extLst>
          </p:cNvPr>
          <p:cNvCxnSpPr/>
          <p:nvPr/>
        </p:nvCxnSpPr>
        <p:spPr>
          <a:xfrm>
            <a:off x="8027581" y="2149710"/>
            <a:ext cx="2413591" cy="322391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D681A113-8C33-4B9F-BC20-AB06AF88CD29}"/>
              </a:ext>
            </a:extLst>
          </p:cNvPr>
          <p:cNvCxnSpPr>
            <a:cxnSpLocks/>
          </p:cNvCxnSpPr>
          <p:nvPr/>
        </p:nvCxnSpPr>
        <p:spPr>
          <a:xfrm flipH="1">
            <a:off x="8027582" y="1965044"/>
            <a:ext cx="2224145" cy="340858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EE419F6E-080C-4148-ABE0-8021779DBC67}"/>
              </a:ext>
            </a:extLst>
          </p:cNvPr>
          <p:cNvSpPr txBox="1"/>
          <p:nvPr/>
        </p:nvSpPr>
        <p:spPr>
          <a:xfrm>
            <a:off x="8252189" y="1674289"/>
            <a:ext cx="2861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C000"/>
                </a:solidFill>
              </a:rPr>
              <a:t>Excluded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from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further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 err="1">
                <a:solidFill>
                  <a:srgbClr val="FFC000"/>
                </a:solidFill>
              </a:rPr>
              <a:t>analyses</a:t>
            </a:r>
            <a:endParaRPr lang="de-DE" dirty="0">
              <a:solidFill>
                <a:srgbClr val="FFC000"/>
              </a:solidFill>
            </a:endParaRPr>
          </a:p>
        </p:txBody>
      </p:sp>
      <p:sp>
        <p:nvSpPr>
          <p:cNvPr id="48" name="Geschweifte Klammer rechts 47">
            <a:extLst>
              <a:ext uri="{FF2B5EF4-FFF2-40B4-BE49-F238E27FC236}">
                <a16:creationId xmlns:a16="http://schemas.microsoft.com/office/drawing/2014/main" id="{681FE6B1-8608-4F7F-9AFD-5E253526C91D}"/>
              </a:ext>
            </a:extLst>
          </p:cNvPr>
          <p:cNvSpPr/>
          <p:nvPr/>
        </p:nvSpPr>
        <p:spPr>
          <a:xfrm rot="5400000">
            <a:off x="6266292" y="4534541"/>
            <a:ext cx="318626" cy="2790097"/>
          </a:xfrm>
          <a:prstGeom prst="rightBrace">
            <a:avLst>
              <a:gd name="adj1" fmla="val 24164"/>
              <a:gd name="adj2" fmla="val 50762"/>
            </a:avLst>
          </a:prstGeom>
          <a:ln w="127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Geschweifte Klammer rechts 48">
            <a:extLst>
              <a:ext uri="{FF2B5EF4-FFF2-40B4-BE49-F238E27FC236}">
                <a16:creationId xmlns:a16="http://schemas.microsoft.com/office/drawing/2014/main" id="{00943ED8-AE58-41B2-AC3F-D9B59ED50038}"/>
              </a:ext>
            </a:extLst>
          </p:cNvPr>
          <p:cNvSpPr/>
          <p:nvPr/>
        </p:nvSpPr>
        <p:spPr>
          <a:xfrm rot="5400000">
            <a:off x="3550760" y="4672174"/>
            <a:ext cx="318626" cy="2628276"/>
          </a:xfrm>
          <a:prstGeom prst="rightBrace">
            <a:avLst>
              <a:gd name="adj1" fmla="val 24164"/>
              <a:gd name="adj2" fmla="val 50762"/>
            </a:avLst>
          </a:prstGeom>
          <a:ln w="127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Geschweifte Klammer rechts 49">
            <a:extLst>
              <a:ext uri="{FF2B5EF4-FFF2-40B4-BE49-F238E27FC236}">
                <a16:creationId xmlns:a16="http://schemas.microsoft.com/office/drawing/2014/main" id="{3967614E-FE71-4D25-88F7-6E24F7D323D8}"/>
              </a:ext>
            </a:extLst>
          </p:cNvPr>
          <p:cNvSpPr/>
          <p:nvPr/>
        </p:nvSpPr>
        <p:spPr>
          <a:xfrm rot="5400000">
            <a:off x="9062734" y="4548731"/>
            <a:ext cx="318626" cy="2790097"/>
          </a:xfrm>
          <a:prstGeom prst="rightBrace">
            <a:avLst>
              <a:gd name="adj1" fmla="val 24164"/>
              <a:gd name="adj2" fmla="val 50762"/>
            </a:avLst>
          </a:prstGeom>
          <a:ln w="127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FE3C3817-F398-484F-AD51-BB9D2640194C}"/>
              </a:ext>
            </a:extLst>
          </p:cNvPr>
          <p:cNvSpPr txBox="1"/>
          <p:nvPr/>
        </p:nvSpPr>
        <p:spPr>
          <a:xfrm>
            <a:off x="3333473" y="6114671"/>
            <a:ext cx="17844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rand1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E11F52BC-6513-42EB-B163-FA3A4CA06F26}"/>
              </a:ext>
            </a:extLst>
          </p:cNvPr>
          <p:cNvSpPr txBox="1"/>
          <p:nvPr/>
        </p:nvSpPr>
        <p:spPr>
          <a:xfrm>
            <a:off x="6055505" y="6055705"/>
            <a:ext cx="17844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const</a:t>
            </a:r>
            <a:endParaRPr lang="de-DE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6E769523-404B-4C74-990E-FFDFE4F88C88}"/>
              </a:ext>
            </a:extLst>
          </p:cNvPr>
          <p:cNvSpPr txBox="1"/>
          <p:nvPr/>
        </p:nvSpPr>
        <p:spPr>
          <a:xfrm>
            <a:off x="8878193" y="6056831"/>
            <a:ext cx="17844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rand2</a:t>
            </a:r>
          </a:p>
        </p:txBody>
      </p: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7BA29F02-27BD-490A-B4FA-1CC32B4E8D7B}"/>
              </a:ext>
            </a:extLst>
          </p:cNvPr>
          <p:cNvCxnSpPr>
            <a:cxnSpLocks/>
          </p:cNvCxnSpPr>
          <p:nvPr/>
        </p:nvCxnSpPr>
        <p:spPr>
          <a:xfrm>
            <a:off x="6990491" y="2546800"/>
            <a:ext cx="0" cy="3291850"/>
          </a:xfrm>
          <a:prstGeom prst="line">
            <a:avLst/>
          </a:prstGeom>
          <a:ln w="95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E589CB3A-891A-46EB-8F75-4D0E8119A541}"/>
              </a:ext>
            </a:extLst>
          </p:cNvPr>
          <p:cNvSpPr txBox="1"/>
          <p:nvPr/>
        </p:nvSpPr>
        <p:spPr>
          <a:xfrm>
            <a:off x="5129415" y="1536420"/>
            <a:ext cx="2861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472C4"/>
                </a:solidFill>
              </a:rPr>
              <a:t>0-500 </a:t>
            </a:r>
            <a:r>
              <a:rPr lang="de-DE" dirty="0" err="1">
                <a:solidFill>
                  <a:srgbClr val="4472C4"/>
                </a:solidFill>
              </a:rPr>
              <a:t>ms</a:t>
            </a:r>
            <a:r>
              <a:rPr lang="de-DE" dirty="0">
                <a:solidFill>
                  <a:srgbClr val="4472C4"/>
                </a:solidFill>
              </a:rPr>
              <a:t>, </a:t>
            </a:r>
          </a:p>
          <a:p>
            <a:r>
              <a:rPr lang="de-DE" dirty="0" err="1">
                <a:solidFill>
                  <a:srgbClr val="4472C4"/>
                </a:solidFill>
              </a:rPr>
              <a:t>const</a:t>
            </a:r>
            <a:endParaRPr lang="de-DE" dirty="0">
              <a:solidFill>
                <a:srgbClr val="4472C4"/>
              </a:solidFill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60660DF2-962E-45F4-8FB0-4730F4EB8D81}"/>
              </a:ext>
            </a:extLst>
          </p:cNvPr>
          <p:cNvSpPr txBox="1"/>
          <p:nvPr/>
        </p:nvSpPr>
        <p:spPr>
          <a:xfrm>
            <a:off x="6527350" y="2543424"/>
            <a:ext cx="2861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00B050"/>
                </a:solidFill>
              </a:rPr>
              <a:t>2500 </a:t>
            </a:r>
            <a:r>
              <a:rPr lang="de-DE" sz="1400" dirty="0" err="1">
                <a:solidFill>
                  <a:srgbClr val="00B050"/>
                </a:solidFill>
              </a:rPr>
              <a:t>ms</a:t>
            </a:r>
            <a:endParaRPr lang="de-DE" sz="1400" dirty="0">
              <a:solidFill>
                <a:srgbClr val="00B050"/>
              </a:solidFill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226DE7E8-B664-4CA0-8946-5E6A7662A75D}"/>
              </a:ext>
            </a:extLst>
          </p:cNvPr>
          <p:cNvSpPr txBox="1"/>
          <p:nvPr/>
        </p:nvSpPr>
        <p:spPr>
          <a:xfrm>
            <a:off x="2688186" y="2529632"/>
            <a:ext cx="2861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472C4"/>
                </a:solidFill>
              </a:rPr>
              <a:t>500 </a:t>
            </a:r>
            <a:r>
              <a:rPr lang="de-DE" sz="1400" dirty="0" err="1">
                <a:solidFill>
                  <a:srgbClr val="4472C4"/>
                </a:solidFill>
              </a:rPr>
              <a:t>ms</a:t>
            </a:r>
            <a:endParaRPr lang="de-DE" sz="1400" dirty="0">
              <a:solidFill>
                <a:srgbClr val="4472C4"/>
              </a:solidFill>
            </a:endParaRPr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74F96A71-1B1C-40EB-966D-D5FCBDE0429B}"/>
              </a:ext>
            </a:extLst>
          </p:cNvPr>
          <p:cNvCxnSpPr>
            <a:cxnSpLocks/>
          </p:cNvCxnSpPr>
          <p:nvPr/>
        </p:nvCxnSpPr>
        <p:spPr>
          <a:xfrm>
            <a:off x="4750574" y="2560971"/>
            <a:ext cx="0" cy="3291850"/>
          </a:xfrm>
          <a:prstGeom prst="line">
            <a:avLst/>
          </a:prstGeom>
          <a:ln w="95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B7F01E13-1C29-40FB-B98C-19DA7B5DFB29}"/>
              </a:ext>
            </a:extLst>
          </p:cNvPr>
          <p:cNvSpPr txBox="1"/>
          <p:nvPr/>
        </p:nvSpPr>
        <p:spPr>
          <a:xfrm>
            <a:off x="4276800" y="2557595"/>
            <a:ext cx="286112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00B050"/>
                </a:solidFill>
              </a:rPr>
              <a:t>3000 </a:t>
            </a:r>
            <a:r>
              <a:rPr lang="de-DE" sz="1400" dirty="0" err="1">
                <a:solidFill>
                  <a:srgbClr val="00B050"/>
                </a:solidFill>
              </a:rPr>
              <a:t>ms</a:t>
            </a:r>
            <a:endParaRPr lang="de-DE" sz="1400" dirty="0">
              <a:solidFill>
                <a:srgbClr val="00B050"/>
              </a:solidFill>
            </a:endParaRPr>
          </a:p>
        </p:txBody>
      </p:sp>
      <p:sp>
        <p:nvSpPr>
          <p:cNvPr id="61" name="Geschweifte Klammer rechts 60">
            <a:extLst>
              <a:ext uri="{FF2B5EF4-FFF2-40B4-BE49-F238E27FC236}">
                <a16:creationId xmlns:a16="http://schemas.microsoft.com/office/drawing/2014/main" id="{74789ABB-D189-4F3A-8F0C-9018C22260F6}"/>
              </a:ext>
            </a:extLst>
          </p:cNvPr>
          <p:cNvSpPr/>
          <p:nvPr/>
        </p:nvSpPr>
        <p:spPr>
          <a:xfrm rot="16200000">
            <a:off x="3742910" y="589984"/>
            <a:ext cx="335816" cy="1679512"/>
          </a:xfrm>
          <a:prstGeom prst="rightBrace">
            <a:avLst>
              <a:gd name="adj1" fmla="val 24164"/>
              <a:gd name="adj2" fmla="val 50000"/>
            </a:avLst>
          </a:prstGeom>
          <a:ln w="95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73BE446C-BC68-47FF-8351-BA597158DE3C}"/>
              </a:ext>
            </a:extLst>
          </p:cNvPr>
          <p:cNvSpPr txBox="1"/>
          <p:nvPr/>
        </p:nvSpPr>
        <p:spPr>
          <a:xfrm>
            <a:off x="2873890" y="867556"/>
            <a:ext cx="37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500-3000 </a:t>
            </a:r>
            <a:r>
              <a:rPr lang="de-DE" dirty="0" err="1">
                <a:solidFill>
                  <a:srgbClr val="00B050"/>
                </a:solidFill>
              </a:rPr>
              <a:t>ms</a:t>
            </a:r>
            <a:r>
              <a:rPr lang="de-DE" dirty="0">
                <a:solidFill>
                  <a:srgbClr val="00B050"/>
                </a:solidFill>
              </a:rPr>
              <a:t>, rand1</a:t>
            </a:r>
          </a:p>
        </p:txBody>
      </p:sp>
      <p:sp>
        <p:nvSpPr>
          <p:cNvPr id="63" name="Geschweifte Klammer rechts 62">
            <a:extLst>
              <a:ext uri="{FF2B5EF4-FFF2-40B4-BE49-F238E27FC236}">
                <a16:creationId xmlns:a16="http://schemas.microsoft.com/office/drawing/2014/main" id="{8CFB7980-F349-4D67-8D9D-F3BC9EEBBA9E}"/>
              </a:ext>
            </a:extLst>
          </p:cNvPr>
          <p:cNvSpPr/>
          <p:nvPr/>
        </p:nvSpPr>
        <p:spPr>
          <a:xfrm rot="16200000">
            <a:off x="5827170" y="416574"/>
            <a:ext cx="335816" cy="1990831"/>
          </a:xfrm>
          <a:prstGeom prst="rightBrace">
            <a:avLst>
              <a:gd name="adj1" fmla="val 24164"/>
              <a:gd name="adj2" fmla="val 50000"/>
            </a:avLst>
          </a:prstGeom>
          <a:ln w="95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7A00438D-6D99-47EF-95DA-C5E53CD4F6F0}"/>
              </a:ext>
            </a:extLst>
          </p:cNvPr>
          <p:cNvSpPr txBox="1"/>
          <p:nvPr/>
        </p:nvSpPr>
        <p:spPr>
          <a:xfrm>
            <a:off x="5024211" y="891273"/>
            <a:ext cx="37533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0-2500 </a:t>
            </a:r>
            <a:r>
              <a:rPr lang="de-DE" dirty="0" err="1">
                <a:solidFill>
                  <a:srgbClr val="00B050"/>
                </a:solidFill>
              </a:rPr>
              <a:t>ms</a:t>
            </a:r>
            <a:r>
              <a:rPr lang="de-DE" dirty="0">
                <a:solidFill>
                  <a:srgbClr val="00B050"/>
                </a:solidFill>
              </a:rPr>
              <a:t>, </a:t>
            </a:r>
            <a:r>
              <a:rPr lang="de-DE" dirty="0" err="1">
                <a:solidFill>
                  <a:srgbClr val="00B050"/>
                </a:solidFill>
              </a:rPr>
              <a:t>const</a:t>
            </a:r>
            <a:endParaRPr lang="de-DE" dirty="0">
              <a:solidFill>
                <a:srgbClr val="00B050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BDCC8C81-2B4F-4990-B9AA-3D3384577256}"/>
              </a:ext>
            </a:extLst>
          </p:cNvPr>
          <p:cNvSpPr txBox="1"/>
          <p:nvPr/>
        </p:nvSpPr>
        <p:spPr>
          <a:xfrm>
            <a:off x="8247521" y="152609"/>
            <a:ext cx="121211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Contrasts</a:t>
            </a:r>
            <a:r>
              <a:rPr lang="de-DE" dirty="0"/>
              <a:t>:</a:t>
            </a:r>
          </a:p>
          <a:p>
            <a:r>
              <a:rPr lang="de-DE" dirty="0">
                <a:solidFill>
                  <a:srgbClr val="4472C4"/>
                </a:solidFill>
              </a:rPr>
              <a:t>until_500</a:t>
            </a:r>
          </a:p>
          <a:p>
            <a:r>
              <a:rPr lang="de-DE" dirty="0">
                <a:solidFill>
                  <a:srgbClr val="00B050"/>
                </a:solidFill>
              </a:rPr>
              <a:t>after_500</a:t>
            </a:r>
          </a:p>
        </p:txBody>
      </p:sp>
    </p:spTree>
    <p:extLst>
      <p:ext uri="{BB962C8B-B14F-4D97-AF65-F5344CB8AC3E}">
        <p14:creationId xmlns:p14="http://schemas.microsoft.com/office/powerpoint/2010/main" val="1583287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7D22B-DB31-43FD-93AB-88935C62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Tbc: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918D6B-0C4B-41DA-B404-E7A33D02A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1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8CF48F-B4D8-42AD-94B4-DC8ACA4E1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DE5459-698B-4647-A41A-704603B03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1600" dirty="0" err="1"/>
              <a:t>FPz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reference</a:t>
            </a:r>
            <a:r>
              <a:rPr lang="de-DE" sz="1600" dirty="0"/>
              <a:t> </a:t>
            </a:r>
            <a:r>
              <a:rPr lang="de-DE" sz="1600" dirty="0" err="1"/>
              <a:t>electrode</a:t>
            </a:r>
            <a:endParaRPr lang="de-DE" sz="1600" dirty="0"/>
          </a:p>
          <a:p>
            <a:r>
              <a:rPr lang="de-DE" sz="1600" dirty="0" err="1"/>
              <a:t>Downsampling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250 Hz</a:t>
            </a:r>
          </a:p>
          <a:p>
            <a:r>
              <a:rPr lang="de-DE" sz="1600" dirty="0" err="1"/>
              <a:t>Highpass</a:t>
            </a:r>
            <a:r>
              <a:rPr lang="de-DE" sz="1600" dirty="0"/>
              <a:t> </a:t>
            </a:r>
            <a:r>
              <a:rPr lang="de-DE" sz="1600" dirty="0" err="1"/>
              <a:t>filter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1 Hz</a:t>
            </a:r>
          </a:p>
          <a:p>
            <a:r>
              <a:rPr lang="de-DE" sz="1600" dirty="0"/>
              <a:t>Remove </a:t>
            </a:r>
            <a:r>
              <a:rPr lang="de-DE" sz="1600" dirty="0" err="1"/>
              <a:t>line</a:t>
            </a:r>
            <a:r>
              <a:rPr lang="de-DE" sz="1600" dirty="0"/>
              <a:t> </a:t>
            </a:r>
            <a:r>
              <a:rPr lang="de-DE" sz="1600" dirty="0" err="1"/>
              <a:t>noise</a:t>
            </a:r>
            <a:r>
              <a:rPr lang="de-DE" sz="1600" dirty="0"/>
              <a:t> at 50 Hz</a:t>
            </a:r>
          </a:p>
          <a:p>
            <a:r>
              <a:rPr lang="de-DE" sz="1600" dirty="0"/>
              <a:t>Remove </a:t>
            </a:r>
            <a:r>
              <a:rPr lang="de-DE" sz="1600" dirty="0" err="1"/>
              <a:t>bad</a:t>
            </a:r>
            <a:r>
              <a:rPr lang="de-DE" sz="1600" dirty="0"/>
              <a:t> </a:t>
            </a:r>
            <a:r>
              <a:rPr lang="de-DE" sz="1600" dirty="0" err="1"/>
              <a:t>channels</a:t>
            </a:r>
            <a:r>
              <a:rPr lang="de-DE" sz="1600" dirty="0"/>
              <a:t> (flat, </a:t>
            </a:r>
            <a:r>
              <a:rPr lang="de-DE" sz="1600" dirty="0" err="1"/>
              <a:t>minimum</a:t>
            </a:r>
            <a:r>
              <a:rPr lang="de-DE" sz="1600" dirty="0"/>
              <a:t> </a:t>
            </a:r>
            <a:r>
              <a:rPr lang="de-DE" sz="1600" dirty="0" err="1"/>
              <a:t>channel</a:t>
            </a:r>
            <a:r>
              <a:rPr lang="de-DE" sz="1600" dirty="0"/>
              <a:t> </a:t>
            </a:r>
            <a:r>
              <a:rPr lang="de-DE" sz="1600" dirty="0" err="1"/>
              <a:t>correlation</a:t>
            </a:r>
            <a:r>
              <a:rPr lang="de-DE" sz="1600" dirty="0"/>
              <a:t>)</a:t>
            </a:r>
          </a:p>
          <a:p>
            <a:r>
              <a:rPr lang="de-DE" sz="1600" dirty="0" err="1"/>
              <a:t>Lowpass</a:t>
            </a:r>
            <a:r>
              <a:rPr lang="de-DE" sz="1600" dirty="0"/>
              <a:t> </a:t>
            </a:r>
            <a:r>
              <a:rPr lang="de-DE" sz="1600" dirty="0" err="1"/>
              <a:t>filter</a:t>
            </a:r>
            <a:r>
              <a:rPr lang="de-DE" sz="1600" dirty="0"/>
              <a:t> 40 Hz</a:t>
            </a:r>
          </a:p>
          <a:p>
            <a:r>
              <a:rPr lang="de-DE" sz="1600" dirty="0" err="1"/>
              <a:t>Interpolate</a:t>
            </a:r>
            <a:r>
              <a:rPr lang="de-DE" sz="1600" dirty="0"/>
              <a:t> </a:t>
            </a:r>
            <a:r>
              <a:rPr lang="de-DE" sz="1600" dirty="0" err="1"/>
              <a:t>bad</a:t>
            </a:r>
            <a:r>
              <a:rPr lang="de-DE" sz="1600" dirty="0"/>
              <a:t> </a:t>
            </a:r>
            <a:r>
              <a:rPr lang="de-DE" sz="1600" dirty="0" err="1"/>
              <a:t>channels</a:t>
            </a:r>
            <a:endParaRPr lang="de-DE" sz="1600" dirty="0"/>
          </a:p>
          <a:p>
            <a:r>
              <a:rPr lang="de-DE" sz="1600" dirty="0" err="1"/>
              <a:t>Rereference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average</a:t>
            </a:r>
            <a:endParaRPr lang="de-DE" sz="1600" dirty="0"/>
          </a:p>
          <a:p>
            <a:r>
              <a:rPr lang="de-DE" sz="1600" dirty="0" err="1"/>
              <a:t>Merge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task</a:t>
            </a:r>
            <a:r>
              <a:rPr lang="de-DE" sz="1600" dirty="0"/>
              <a:t> A &amp; B: </a:t>
            </a:r>
            <a:r>
              <a:rPr lang="de-DE" sz="1600" dirty="0" err="1"/>
              <a:t>for</a:t>
            </a:r>
            <a:r>
              <a:rPr lang="de-DE" sz="1600" dirty="0"/>
              <a:t> ICA, </a:t>
            </a:r>
            <a:r>
              <a:rPr lang="de-DE" sz="1600" dirty="0" err="1"/>
              <a:t>epoch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, </a:t>
            </a:r>
            <a:r>
              <a:rPr lang="de-DE" sz="1600" dirty="0" err="1"/>
              <a:t>detrending</a:t>
            </a:r>
            <a:r>
              <a:rPr lang="de-DE" sz="1600" dirty="0"/>
              <a:t>, </a:t>
            </a:r>
            <a:r>
              <a:rPr lang="de-DE" sz="1600" dirty="0" err="1"/>
              <a:t>artifact</a:t>
            </a:r>
            <a:r>
              <a:rPr lang="de-DE" sz="1600" dirty="0"/>
              <a:t> </a:t>
            </a:r>
            <a:r>
              <a:rPr lang="de-DE" sz="1600" dirty="0" err="1"/>
              <a:t>rejection</a:t>
            </a:r>
            <a:endParaRPr lang="de-DE" sz="1600" dirty="0"/>
          </a:p>
          <a:p>
            <a:pPr lvl="1"/>
            <a:r>
              <a:rPr lang="de-DE" sz="1600" dirty="0" err="1"/>
              <a:t>run</a:t>
            </a:r>
            <a:r>
              <a:rPr lang="de-DE" sz="1600" dirty="0"/>
              <a:t> ICA (</a:t>
            </a:r>
            <a:r>
              <a:rPr lang="de-DE" sz="1600" dirty="0" err="1"/>
              <a:t>extended</a:t>
            </a:r>
            <a:r>
              <a:rPr lang="de-DE" sz="1600" dirty="0"/>
              <a:t> </a:t>
            </a:r>
            <a:r>
              <a:rPr lang="de-DE" sz="1600" dirty="0" err="1"/>
              <a:t>infomax</a:t>
            </a:r>
            <a:r>
              <a:rPr lang="de-DE" sz="1600" dirty="0"/>
              <a:t> </a:t>
            </a:r>
            <a:r>
              <a:rPr lang="de-DE" sz="1600" dirty="0" err="1"/>
              <a:t>algorithm</a:t>
            </a:r>
            <a:r>
              <a:rPr lang="de-DE" sz="1600" dirty="0"/>
              <a:t>)</a:t>
            </a:r>
          </a:p>
          <a:p>
            <a:pPr lvl="1"/>
            <a:r>
              <a:rPr lang="de-DE" sz="1600" dirty="0" err="1"/>
              <a:t>Iclabel</a:t>
            </a:r>
            <a:r>
              <a:rPr lang="de-DE" sz="1600" dirty="0"/>
              <a:t>: </a:t>
            </a:r>
            <a:r>
              <a:rPr lang="de-DE" sz="1600" dirty="0" err="1"/>
              <a:t>keep</a:t>
            </a:r>
            <a:r>
              <a:rPr lang="de-DE" sz="1600" dirty="0"/>
              <a:t> </a:t>
            </a:r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those</a:t>
            </a:r>
            <a:r>
              <a:rPr lang="de-DE" sz="1600" dirty="0"/>
              <a:t> </a:t>
            </a:r>
            <a:r>
              <a:rPr lang="de-DE" sz="1600" dirty="0" err="1"/>
              <a:t>Ics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labelled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neural</a:t>
            </a:r>
            <a:r>
              <a:rPr lang="de-DE" sz="1600" dirty="0"/>
              <a:t> </a:t>
            </a:r>
            <a:r>
              <a:rPr lang="de-DE" sz="1600" dirty="0" err="1"/>
              <a:t>component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at least 0.5 </a:t>
            </a:r>
            <a:r>
              <a:rPr lang="de-DE" sz="1600" dirty="0" err="1"/>
              <a:t>probability</a:t>
            </a:r>
            <a:endParaRPr lang="de-DE" sz="1600" dirty="0"/>
          </a:p>
          <a:p>
            <a:pPr lvl="1"/>
            <a:r>
              <a:rPr lang="de-DE" sz="1600" dirty="0"/>
              <a:t>Visual </a:t>
            </a:r>
            <a:r>
              <a:rPr lang="de-DE" sz="1600" dirty="0" err="1"/>
              <a:t>checks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remaining</a:t>
            </a:r>
            <a:r>
              <a:rPr lang="de-DE" sz="1600" dirty="0"/>
              <a:t> </a:t>
            </a:r>
            <a:r>
              <a:rPr lang="de-DE" sz="1600" dirty="0" err="1"/>
              <a:t>components</a:t>
            </a:r>
            <a:endParaRPr lang="de-DE" sz="1600" dirty="0"/>
          </a:p>
          <a:p>
            <a:r>
              <a:rPr lang="de-DE" sz="1600" dirty="0" err="1"/>
              <a:t>Parallelize</a:t>
            </a:r>
            <a:r>
              <a:rPr lang="de-DE" sz="1600" dirty="0"/>
              <a:t> behavioral and EEG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 err="1">
                <a:sym typeface="Wingdings" panose="05000000000000000000" pitchFamily="2" charset="2"/>
              </a:rPr>
              <a:t>add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triggers</a:t>
            </a:r>
            <a:r>
              <a:rPr lang="de-DE" sz="1600" dirty="0">
                <a:sym typeface="Wingdings" panose="05000000000000000000" pitchFamily="2" charset="2"/>
              </a:rPr>
              <a:t> etc.</a:t>
            </a:r>
          </a:p>
          <a:p>
            <a:r>
              <a:rPr lang="de-DE" sz="1600" dirty="0" err="1"/>
              <a:t>Epoch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: 1)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whole</a:t>
            </a:r>
            <a:r>
              <a:rPr lang="de-DE" sz="1600" dirty="0"/>
              <a:t> </a:t>
            </a:r>
            <a:r>
              <a:rPr lang="de-DE" sz="1600" dirty="0" err="1"/>
              <a:t>trial</a:t>
            </a:r>
            <a:r>
              <a:rPr lang="de-DE" sz="1600" dirty="0"/>
              <a:t> (-1 13) </a:t>
            </a:r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 err="1">
                <a:sym typeface="Wingdings" panose="05000000000000000000" pitchFamily="2" charset="2"/>
              </a:rPr>
              <a:t>baseline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correction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for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fixcross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interval</a:t>
            </a:r>
            <a:r>
              <a:rPr lang="de-DE" sz="1600" dirty="0">
                <a:sym typeface="Wingdings" panose="05000000000000000000" pitchFamily="2" charset="2"/>
              </a:rPr>
              <a:t> (-750 0)</a:t>
            </a:r>
            <a:endParaRPr lang="de-DE" sz="1600" dirty="0"/>
          </a:p>
          <a:p>
            <a:pPr lvl="1"/>
            <a:r>
              <a:rPr lang="de-DE" sz="1600" dirty="0"/>
              <a:t>2)  -1 4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task</a:t>
            </a:r>
            <a:r>
              <a:rPr lang="de-DE" sz="1600" dirty="0"/>
              <a:t> A and B, </a:t>
            </a:r>
            <a:r>
              <a:rPr lang="de-DE" sz="1600" dirty="0" err="1"/>
              <a:t>later</a:t>
            </a:r>
            <a:r>
              <a:rPr lang="de-DE" sz="1600" dirty="0"/>
              <a:t> </a:t>
            </a:r>
            <a:r>
              <a:rPr lang="de-DE" sz="1600" dirty="0" err="1"/>
              <a:t>reduced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relevant time </a:t>
            </a:r>
            <a:r>
              <a:rPr lang="de-DE" sz="1600" dirty="0" err="1"/>
              <a:t>interval</a:t>
            </a:r>
            <a:endParaRPr lang="de-DE" sz="1600" dirty="0"/>
          </a:p>
          <a:p>
            <a:r>
              <a:rPr lang="de-DE" sz="1600" dirty="0" err="1"/>
              <a:t>Artifact</a:t>
            </a:r>
            <a:r>
              <a:rPr lang="de-DE" sz="1600" dirty="0"/>
              <a:t> </a:t>
            </a:r>
            <a:r>
              <a:rPr lang="de-DE" sz="1600" dirty="0" err="1"/>
              <a:t>rejection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segments</a:t>
            </a:r>
            <a:endParaRPr lang="de-DE" sz="16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5444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AB6A2DE-EEB2-4705-B9DD-AA19097F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Wavelet </a:t>
            </a:r>
            <a:r>
              <a:rPr lang="de-DE" dirty="0" err="1"/>
              <a:t>analysis</a:t>
            </a:r>
            <a:r>
              <a:rPr lang="de-DE" dirty="0"/>
              <a:t> &amp; Cluster-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permutation</a:t>
            </a:r>
            <a:r>
              <a:rPr lang="de-DE" dirty="0"/>
              <a:t> </a:t>
            </a:r>
            <a:r>
              <a:rPr lang="de-DE" dirty="0" err="1"/>
              <a:t>test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7B6884C-FC03-4A0E-8312-DF028BF5A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849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35F37F-5FDA-4F36-BB70-FCDB8F0B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Wavelet </a:t>
            </a:r>
            <a:r>
              <a:rPr lang="de-DE" dirty="0" err="1"/>
              <a:t>analysis</a:t>
            </a:r>
            <a:r>
              <a:rPr lang="de-DE" dirty="0"/>
              <a:t> &amp; CBPT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B87205-9EC0-4BB1-817B-B7366D11C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Morlet</a:t>
            </a:r>
            <a:r>
              <a:rPr lang="de-DE" dirty="0"/>
              <a:t> </a:t>
            </a:r>
            <a:r>
              <a:rPr lang="de-DE" dirty="0" err="1"/>
              <a:t>wavelet</a:t>
            </a:r>
            <a:r>
              <a:rPr lang="de-DE" dirty="0"/>
              <a:t>: 5 </a:t>
            </a:r>
            <a:r>
              <a:rPr lang="de-DE" dirty="0" err="1"/>
              <a:t>cycles</a:t>
            </a:r>
            <a:r>
              <a:rPr lang="de-DE" dirty="0"/>
              <a:t>,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wavelet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 = 3 (same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frequencies</a:t>
            </a:r>
            <a:r>
              <a:rPr lang="de-DE" dirty="0"/>
              <a:t>)</a:t>
            </a:r>
          </a:p>
          <a:p>
            <a:r>
              <a:rPr lang="de-DE" u="sng" dirty="0" err="1"/>
              <a:t>No</a:t>
            </a:r>
            <a:r>
              <a:rPr lang="de-DE" u="sng" dirty="0"/>
              <a:t> ERS/ERD</a:t>
            </a:r>
          </a:p>
          <a:p>
            <a:r>
              <a:rPr lang="de-DE" dirty="0" err="1"/>
              <a:t>Frequencies</a:t>
            </a:r>
            <a:r>
              <a:rPr lang="de-DE" dirty="0"/>
              <a:t>: 1 </a:t>
            </a:r>
            <a:r>
              <a:rPr lang="de-DE" dirty="0" err="1"/>
              <a:t>to</a:t>
            </a:r>
            <a:r>
              <a:rPr lang="de-DE" dirty="0"/>
              <a:t> 35 Hz </a:t>
            </a:r>
          </a:p>
          <a:p>
            <a:r>
              <a:rPr lang="de-DE" dirty="0"/>
              <a:t>CBPT:</a:t>
            </a:r>
          </a:p>
          <a:p>
            <a:pPr lvl="1"/>
            <a:r>
              <a:rPr lang="de-DE" dirty="0"/>
              <a:t>Monte-Carlo, 1000 </a:t>
            </a:r>
            <a:r>
              <a:rPr lang="de-DE" dirty="0" err="1"/>
              <a:t>iterations</a:t>
            </a:r>
            <a:endParaRPr lang="de-DE" dirty="0"/>
          </a:p>
          <a:p>
            <a:pPr lvl="1"/>
            <a:r>
              <a:rPr lang="de-DE" dirty="0"/>
              <a:t>Alpha = 0.001,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= 0.001</a:t>
            </a:r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(8-12 Hz), </a:t>
            </a:r>
            <a:r>
              <a:rPr lang="de-DE" dirty="0" err="1"/>
              <a:t>theta</a:t>
            </a:r>
            <a:r>
              <a:rPr lang="de-DE" dirty="0"/>
              <a:t> (4-7 Hz) and </a:t>
            </a:r>
            <a:r>
              <a:rPr lang="de-DE" dirty="0" err="1"/>
              <a:t>beta</a:t>
            </a:r>
            <a:r>
              <a:rPr lang="de-DE" dirty="0"/>
              <a:t> band (13-30 Hz)</a:t>
            </a:r>
          </a:p>
          <a:p>
            <a:pPr lvl="1"/>
            <a:r>
              <a:rPr lang="de-DE" dirty="0"/>
              <a:t>Task A: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vs. </a:t>
            </a:r>
            <a:r>
              <a:rPr lang="de-DE" dirty="0" err="1"/>
              <a:t>constant</a:t>
            </a:r>
            <a:r>
              <a:rPr lang="de-DE" dirty="0"/>
              <a:t> vs.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traj</a:t>
            </a:r>
            <a:r>
              <a:rPr lang="de-DE" dirty="0"/>
              <a:t> </a:t>
            </a:r>
            <a:r>
              <a:rPr lang="de-DE" dirty="0" err="1"/>
              <a:t>segment</a:t>
            </a:r>
            <a:endParaRPr lang="de-DE" dirty="0"/>
          </a:p>
          <a:p>
            <a:pPr lvl="2"/>
            <a:r>
              <a:rPr lang="de-DE" dirty="0" err="1"/>
              <a:t>averaged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in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dimension</a:t>
            </a:r>
            <a:endParaRPr lang="de-DE" dirty="0"/>
          </a:p>
          <a:p>
            <a:pPr lvl="2"/>
            <a:r>
              <a:rPr lang="de-DE" dirty="0"/>
              <a:t>Split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interval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and after 500 </a:t>
            </a:r>
            <a:r>
              <a:rPr lang="de-DE" dirty="0" err="1"/>
              <a:t>ms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high </a:t>
            </a:r>
            <a:r>
              <a:rPr lang="de-DE" dirty="0" err="1"/>
              <a:t>error</a:t>
            </a:r>
            <a:r>
              <a:rPr lang="de-DE" dirty="0"/>
              <a:t> in </a:t>
            </a:r>
            <a:r>
              <a:rPr lang="de-DE" dirty="0" err="1"/>
              <a:t>first</a:t>
            </a:r>
            <a:r>
              <a:rPr lang="de-DE" dirty="0"/>
              <a:t> 500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rand1</a:t>
            </a:r>
          </a:p>
          <a:p>
            <a:pPr lvl="3"/>
            <a:r>
              <a:rPr lang="de-DE" dirty="0"/>
              <a:t>Rand1: </a:t>
            </a:r>
            <a:r>
              <a:rPr lang="de-DE" dirty="0" err="1"/>
              <a:t>exclude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500 </a:t>
            </a:r>
            <a:r>
              <a:rPr lang="de-DE" dirty="0" err="1"/>
              <a:t>ms</a:t>
            </a:r>
            <a:r>
              <a:rPr lang="de-DE" dirty="0"/>
              <a:t>; </a:t>
            </a:r>
            <a:r>
              <a:rPr lang="de-DE" dirty="0" err="1"/>
              <a:t>others</a:t>
            </a:r>
            <a:r>
              <a:rPr lang="de-DE" dirty="0"/>
              <a:t>: </a:t>
            </a:r>
            <a:r>
              <a:rPr lang="de-DE" dirty="0" err="1"/>
              <a:t>exclude</a:t>
            </a:r>
            <a:r>
              <a:rPr lang="de-DE" dirty="0"/>
              <a:t> last 500 </a:t>
            </a:r>
            <a:r>
              <a:rPr lang="de-DE" dirty="0" err="1"/>
              <a:t>ms</a:t>
            </a:r>
            <a:endParaRPr lang="de-DE" dirty="0"/>
          </a:p>
          <a:p>
            <a:pPr lvl="1"/>
            <a:r>
              <a:rPr lang="de-DE" dirty="0"/>
              <a:t>Task B: </a:t>
            </a:r>
            <a:r>
              <a:rPr lang="de-DE" dirty="0" err="1"/>
              <a:t>averaged</a:t>
            </a:r>
            <a:r>
              <a:rPr lang="de-DE" dirty="0"/>
              <a:t> in time and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dimension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5181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A7B917-4AA3-4801-B068-BA93A65A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/>
              <a:t>Wavelet </a:t>
            </a:r>
            <a:r>
              <a:rPr lang="de-DE" sz="3500" dirty="0" err="1"/>
              <a:t>analysis</a:t>
            </a:r>
            <a:r>
              <a:rPr lang="de-DE" sz="3500" dirty="0"/>
              <a:t>- Task A, const-rand1, 0-500 </a:t>
            </a:r>
            <a:r>
              <a:rPr lang="de-DE" sz="3500" dirty="0" err="1"/>
              <a:t>ms</a:t>
            </a:r>
            <a:endParaRPr lang="de-DE" sz="3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276F3AB-AA3F-4911-A84C-2EFDA9AAC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453" y="1280794"/>
            <a:ext cx="8837094" cy="542480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665F586-A70C-409B-816D-7CC34DB8467F}"/>
              </a:ext>
            </a:extLst>
          </p:cNvPr>
          <p:cNvSpPr/>
          <p:nvPr/>
        </p:nvSpPr>
        <p:spPr>
          <a:xfrm>
            <a:off x="4157529" y="4390209"/>
            <a:ext cx="3475171" cy="155339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69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D51222E-461E-4DA0-9B53-E2FA9A268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/>
              <a:t>Wavelet </a:t>
            </a:r>
            <a:r>
              <a:rPr lang="de-DE" sz="3500" dirty="0" err="1"/>
              <a:t>analysis</a:t>
            </a:r>
            <a:r>
              <a:rPr lang="de-DE" sz="3500" dirty="0"/>
              <a:t>- Task A, const-rand1, 0-500 </a:t>
            </a:r>
            <a:r>
              <a:rPr lang="de-DE" sz="3500" dirty="0" err="1"/>
              <a:t>ms</a:t>
            </a:r>
            <a:endParaRPr lang="de-DE" sz="35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93DADF3-A742-4255-943E-AE958FD76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76" y="1939147"/>
            <a:ext cx="3764277" cy="31276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473550-58C5-46FF-B745-099955F13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794" y="2997999"/>
            <a:ext cx="2662211" cy="206876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6DAD32D-5BE1-4B88-AB98-58D6750D2A30}"/>
              </a:ext>
            </a:extLst>
          </p:cNvPr>
          <p:cNvSpPr txBox="1"/>
          <p:nvPr/>
        </p:nvSpPr>
        <p:spPr>
          <a:xfrm>
            <a:off x="9034807" y="2628667"/>
            <a:ext cx="192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theta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C49FC5E-ECE9-4292-AC32-EA55860DD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121" y="1926409"/>
            <a:ext cx="2601591" cy="200122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D8E2FEE-5C71-449D-AB8D-79B98A684F57}"/>
              </a:ext>
            </a:extLst>
          </p:cNvPr>
          <p:cNvSpPr txBox="1"/>
          <p:nvPr/>
        </p:nvSpPr>
        <p:spPr>
          <a:xfrm>
            <a:off x="5482115" y="1557077"/>
            <a:ext cx="192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alpha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B781E50-9248-4C24-9717-D80707807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122" y="4454537"/>
            <a:ext cx="2714255" cy="206876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58D296C-5325-4DAD-959F-FD9910B4129D}"/>
              </a:ext>
            </a:extLst>
          </p:cNvPr>
          <p:cNvSpPr txBox="1"/>
          <p:nvPr/>
        </p:nvSpPr>
        <p:spPr>
          <a:xfrm>
            <a:off x="5482115" y="4085205"/>
            <a:ext cx="192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beta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74491D0-1A3B-4DD8-BC65-0C019D097860}"/>
              </a:ext>
            </a:extLst>
          </p:cNvPr>
          <p:cNvSpPr/>
          <p:nvPr/>
        </p:nvSpPr>
        <p:spPr>
          <a:xfrm>
            <a:off x="928876" y="1926409"/>
            <a:ext cx="3876941" cy="31403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704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A38C0-297E-03CD-E5B5-41CDE546E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91" y="0"/>
            <a:ext cx="11798709" cy="1325563"/>
          </a:xfrm>
        </p:spPr>
        <p:txBody>
          <a:bodyPr>
            <a:normAutofit/>
          </a:bodyPr>
          <a:lstStyle/>
          <a:p>
            <a:r>
              <a:rPr lang="de-DE" sz="3000" dirty="0"/>
              <a:t>60 </a:t>
            </a:r>
            <a:r>
              <a:rPr lang="de-DE" sz="3000" dirty="0" err="1"/>
              <a:t>samples</a:t>
            </a:r>
            <a:r>
              <a:rPr lang="de-DE" sz="3000" dirty="0"/>
              <a:t>/</a:t>
            </a:r>
            <a:r>
              <a:rPr lang="de-DE" sz="3000" dirty="0" err="1"/>
              <a:t>frames</a:t>
            </a:r>
            <a:r>
              <a:rPr lang="de-DE" sz="3000" dirty="0"/>
              <a:t>  = 1 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1E2AF1-C273-8D9A-CACC-59256433A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80" y="1354078"/>
            <a:ext cx="9756710" cy="52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24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1296</Words>
  <Application>Microsoft Office PowerPoint</Application>
  <PresentationFormat>Breitbild</PresentationFormat>
  <Paragraphs>210</Paragraphs>
  <Slides>35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Wingdings</vt:lpstr>
      <vt:lpstr>Office</vt:lpstr>
      <vt:lpstr>Data Analyses: Pursuit-Tracking Task &amp; Pursuit-Occlusion Task  Emulation Pilot Study 2021</vt:lpstr>
      <vt:lpstr>Sample &amp; Preprocessing</vt:lpstr>
      <vt:lpstr>Sample</vt:lpstr>
      <vt:lpstr>Preprocessing</vt:lpstr>
      <vt:lpstr>Wavelet analysis &amp; Cluster-based permutation test</vt:lpstr>
      <vt:lpstr>Wavelet analysis &amp; CBPT</vt:lpstr>
      <vt:lpstr>Wavelet analysis- Task A, const-rand1, 0-500 ms</vt:lpstr>
      <vt:lpstr>Wavelet analysis- Task A, const-rand1, 0-500 ms</vt:lpstr>
      <vt:lpstr>60 samples/frames  = 1 s</vt:lpstr>
      <vt:lpstr>Wavelet analysis- Task A, const-rand1, after 500 ms</vt:lpstr>
      <vt:lpstr>Wavelet analysis- Task A, const-rand1, after 500 ms</vt:lpstr>
      <vt:lpstr>Wavelet analysis- Task B, occluded-nonoccluded</vt:lpstr>
      <vt:lpstr>Results CBPT- const vs. rand1 trajectory</vt:lpstr>
      <vt:lpstr>Const vs. rand1, theta, until_500</vt:lpstr>
      <vt:lpstr>Const vs. rand1, alpha, until_500</vt:lpstr>
      <vt:lpstr>Const vs. rand1, beta, until_500</vt:lpstr>
      <vt:lpstr>Const vs. rand1, theta, after_500</vt:lpstr>
      <vt:lpstr>Results CBPT- occluded vs. visible trajectory</vt:lpstr>
      <vt:lpstr>DICS beamforming</vt:lpstr>
      <vt:lpstr>DICS Beamforming</vt:lpstr>
      <vt:lpstr>DICS- alpha, const/rand1, until_500</vt:lpstr>
      <vt:lpstr>DICS- beta, const/rand1, until_500</vt:lpstr>
      <vt:lpstr>DICS- theta, const/rand1, until_500</vt:lpstr>
      <vt:lpstr>DICS- theta, const/rand1, after_500</vt:lpstr>
      <vt:lpstr>DICS- theta, occluded vs. non-occluded</vt:lpstr>
      <vt:lpstr>Thresholding &amp; DBSCAN</vt:lpstr>
      <vt:lpstr>Thresholding &amp; DBSCAN</vt:lpstr>
      <vt:lpstr>DBSCAN- alpha, const/rand1, until_500 (neg)</vt:lpstr>
      <vt:lpstr>DBSCAN- beta, const/rand1, until_500 (neg)</vt:lpstr>
      <vt:lpstr>DBSCAN- theta, const/rand1, until_500 (neg)</vt:lpstr>
      <vt:lpstr>DBSCAN- theta, const/rand1, after_500 (pos)</vt:lpstr>
      <vt:lpstr>DBSCAN- theta, occl/visible (negative cluster)</vt:lpstr>
      <vt:lpstr>other information</vt:lpstr>
      <vt:lpstr>Segmentation – Task A</vt:lpstr>
      <vt:lpstr>Tbc: segmentation task 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Böttcher, Adriana</dc:creator>
  <cp:lastModifiedBy>Böttcher, Adriana</cp:lastModifiedBy>
  <cp:revision>81</cp:revision>
  <dcterms:created xsi:type="dcterms:W3CDTF">2022-09-27T12:32:14Z</dcterms:created>
  <dcterms:modified xsi:type="dcterms:W3CDTF">2022-09-30T15:44:51Z</dcterms:modified>
</cp:coreProperties>
</file>